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1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8" r:id="rId3"/>
    <p:sldId id="350" r:id="rId4"/>
    <p:sldId id="357" r:id="rId5"/>
    <p:sldId id="334" r:id="rId6"/>
    <p:sldId id="352" r:id="rId7"/>
    <p:sldId id="356" r:id="rId8"/>
    <p:sldId id="360" r:id="rId9"/>
    <p:sldId id="361" r:id="rId10"/>
    <p:sldId id="362" r:id="rId11"/>
    <p:sldId id="363" r:id="rId12"/>
    <p:sldId id="351" r:id="rId1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80"/>
    <a:srgbClr val="4F6C7B"/>
    <a:srgbClr val="1D44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710" autoAdjust="0"/>
  </p:normalViewPr>
  <p:slideViewPr>
    <p:cSldViewPr>
      <p:cViewPr>
        <p:scale>
          <a:sx n="50" d="100"/>
          <a:sy n="50" d="100"/>
        </p:scale>
        <p:origin x="-1736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84285D-82C3-46E3-AD79-D7776AF4E2B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A8B4B553-3B7F-491D-B7B3-1E914FBF81B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0ECE96-A227-471B-8B4F-74A5EA2CFD2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28600" y="1916113"/>
            <a:ext cx="8915400" cy="0"/>
          </a:xfrm>
          <a:prstGeom prst="line">
            <a:avLst/>
          </a:prstGeom>
          <a:noFill/>
          <a:ln w="19050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5513" y="0"/>
            <a:ext cx="6948487" cy="1616075"/>
          </a:xfrm>
          <a:prstGeom prst="rect">
            <a:avLst/>
          </a:prstGeom>
          <a:solidFill>
            <a:srgbClr val="1D445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it-IT" sz="1000" b="1">
              <a:solidFill>
                <a:schemeClr val="folHlin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7696200" y="923925"/>
            <a:ext cx="1447800" cy="5934075"/>
          </a:xfrm>
          <a:prstGeom prst="rect">
            <a:avLst/>
          </a:prstGeom>
          <a:solidFill>
            <a:srgbClr val="0069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en-US"/>
          </a:p>
          <a:p>
            <a:pPr>
              <a:spcBef>
                <a:spcPct val="50000"/>
              </a:spcBef>
              <a:defRPr/>
            </a:pPr>
            <a:endParaRPr lang="en-US"/>
          </a:p>
          <a:p>
            <a:pPr>
              <a:spcBef>
                <a:spcPct val="50000"/>
              </a:spcBef>
              <a:defRPr/>
            </a:pPr>
            <a:endParaRPr lang="en-US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3375"/>
            <a:ext cx="1368425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4784725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64785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5218113" y="0"/>
            <a:ext cx="1738312" cy="67262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5065713" cy="67262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3276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679825" y="1773238"/>
            <a:ext cx="3276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670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228600" y="1344613"/>
            <a:ext cx="8915400" cy="0"/>
          </a:xfrm>
          <a:prstGeom prst="line">
            <a:avLst/>
          </a:prstGeom>
          <a:noFill/>
          <a:ln w="19050">
            <a:solidFill>
              <a:srgbClr val="0066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solidFill>
            <a:srgbClr val="1D4457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 sz="2800" b="1"/>
          </a:p>
          <a:p>
            <a:pPr>
              <a:spcBef>
                <a:spcPct val="50000"/>
              </a:spcBef>
              <a:defRPr/>
            </a:pPr>
            <a:r>
              <a:rPr lang="it-IT" sz="2800" b="1"/>
              <a:t> 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96200" y="908050"/>
            <a:ext cx="1447800" cy="4838700"/>
          </a:xfrm>
          <a:prstGeom prst="rect">
            <a:avLst/>
          </a:prstGeom>
          <a:solidFill>
            <a:srgbClr val="0069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it-IT"/>
          </a:p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948488" y="5876925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it-IT" sz="1400">
              <a:solidFill>
                <a:schemeClr val="bg2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9342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5113" y="58769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iming>
    <p:tnLst>
      <p:par>
        <p:cTn id="1" dur="indefinite" restart="never" nodeType="tmRoot"/>
      </p:par>
    </p:tnLst>
  </p:timing>
  <p:txStyles>
    <p:titleStyle>
      <a:lvl1pPr marL="223838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marL="223838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2pPr>
      <a:lvl3pPr marL="223838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3pPr>
      <a:lvl4pPr marL="223838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4pPr>
      <a:lvl5pPr marL="223838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5pPr>
      <a:lvl6pPr marL="68103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6pPr>
      <a:lvl7pPr marL="113823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7pPr>
      <a:lvl8pPr marL="159543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8pPr>
      <a:lvl9pPr marL="2052638" algn="l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rgbClr val="003366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006666"/>
        </a:buClr>
        <a:buFont typeface="Times New Roman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348881"/>
            <a:ext cx="7127875" cy="3744416"/>
          </a:xfrm>
        </p:spPr>
        <p:txBody>
          <a:bodyPr/>
          <a:lstStyle/>
          <a:p>
            <a:pPr algn="ctr" eaLnBrk="1" hangingPunct="1"/>
            <a:r>
              <a:rPr lang="it-IT" dirty="0" smtClean="0">
                <a:solidFill>
                  <a:schemeClr val="tx1"/>
                </a:solidFill>
              </a:rPr>
              <a:t>Considerazioni preliminari rispetto all’</a:t>
            </a:r>
            <a:r>
              <a:rPr lang="it-IT" i="1" dirty="0" smtClean="0">
                <a:solidFill>
                  <a:schemeClr val="tx1"/>
                </a:solidFill>
              </a:rPr>
              <a:t>Health </a:t>
            </a:r>
            <a:r>
              <a:rPr lang="it-IT" i="1" dirty="0" smtClean="0">
                <a:solidFill>
                  <a:schemeClr val="tx1"/>
                </a:solidFill>
              </a:rPr>
              <a:t>Technology </a:t>
            </a:r>
            <a:r>
              <a:rPr lang="en-US" i="1" dirty="0" smtClean="0">
                <a:solidFill>
                  <a:schemeClr val="tx1"/>
                </a:solidFill>
              </a:rPr>
              <a:t>Assessment</a:t>
            </a: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dirty="0" smtClean="0">
                <a:solidFill>
                  <a:schemeClr val="tx1"/>
                </a:solidFill>
              </a:rPr>
              <a:t/>
            </a:r>
            <a:br>
              <a:rPr lang="it-IT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avv. Paola Sangiovanni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b="0" i="1" dirty="0" smtClean="0">
                <a:solidFill>
                  <a:schemeClr val="tx1"/>
                </a:solidFill>
              </a:rPr>
              <a:t>psangiovanni@italylegalfocus.com</a:t>
            </a:r>
            <a:r>
              <a:rPr lang="it-IT" b="0" dirty="0" smtClean="0">
                <a:solidFill>
                  <a:schemeClr val="tx1"/>
                </a:solidFill>
              </a:rPr>
              <a:t/>
            </a:r>
            <a:br>
              <a:rPr lang="it-IT" b="0" dirty="0" smtClean="0">
                <a:solidFill>
                  <a:schemeClr val="tx1"/>
                </a:solidFill>
              </a:rPr>
            </a:br>
            <a:endParaRPr lang="it-IT" b="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08275"/>
            <a:ext cx="4784725" cy="649288"/>
          </a:xfrm>
        </p:spPr>
        <p:txBody>
          <a:bodyPr/>
          <a:lstStyle/>
          <a:p>
            <a:pPr eaLnBrk="1" hangingPunct="1"/>
            <a:r>
              <a:rPr lang="it-IT" b="1" i="1" dirty="0" smtClean="0"/>
              <a:t> </a:t>
            </a:r>
            <a:endParaRPr lang="it-IT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it-IT" dirty="0" smtClean="0"/>
              <a:t>Si ridiscute la normativa </a:t>
            </a:r>
            <a:br>
              <a:rPr lang="it-IT" dirty="0" smtClean="0"/>
            </a:br>
            <a:r>
              <a:rPr lang="it-IT" dirty="0" smtClean="0"/>
              <a:t>sui dispositivi medici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484784"/>
            <a:ext cx="6705600" cy="5241454"/>
          </a:xfrm>
        </p:spPr>
        <p:txBody>
          <a:bodyPr/>
          <a:lstStyle/>
          <a:p>
            <a:r>
              <a:rPr lang="en-US" dirty="0" err="1" smtClean="0"/>
              <a:t>Giugno</a:t>
            </a:r>
            <a:r>
              <a:rPr lang="en-US" dirty="0" smtClean="0"/>
              <a:t> 2012: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Parlament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</a:t>
            </a:r>
            <a:r>
              <a:rPr lang="en-US" dirty="0" smtClean="0"/>
              <a:t> propone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EU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passare</a:t>
            </a:r>
            <a:r>
              <a:rPr lang="en-US" dirty="0" smtClean="0"/>
              <a:t> a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PRE-MARKET AUTHORIZATION</a:t>
            </a:r>
          </a:p>
          <a:p>
            <a:r>
              <a:rPr lang="en-US" dirty="0" err="1" smtClean="0"/>
              <a:t>Inizia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processo</a:t>
            </a:r>
            <a:r>
              <a:rPr lang="en-US" dirty="0" smtClean="0"/>
              <a:t> </a:t>
            </a:r>
            <a:r>
              <a:rPr lang="en-US" dirty="0" err="1" smtClean="0"/>
              <a:t>legislativo</a:t>
            </a:r>
            <a:r>
              <a:rPr lang="en-US" dirty="0" smtClean="0"/>
              <a:t> circa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Regolamenti</a:t>
            </a:r>
            <a:r>
              <a:rPr lang="en-US" dirty="0" smtClean="0"/>
              <a:t> </a:t>
            </a:r>
            <a:r>
              <a:rPr lang="en-US" dirty="0" err="1" smtClean="0"/>
              <a:t>europei</a:t>
            </a:r>
            <a:r>
              <a:rPr lang="en-US" dirty="0" smtClean="0"/>
              <a:t> sui </a:t>
            </a:r>
            <a:r>
              <a:rPr lang="en-US" dirty="0" err="1" smtClean="0"/>
              <a:t>dispositivi</a:t>
            </a:r>
            <a:r>
              <a:rPr lang="en-US" dirty="0" smtClean="0"/>
              <a:t> </a:t>
            </a:r>
            <a:r>
              <a:rPr lang="en-US" dirty="0" err="1" smtClean="0"/>
              <a:t>medici</a:t>
            </a:r>
            <a:r>
              <a:rPr lang="en-US" dirty="0" smtClean="0"/>
              <a:t> (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rafforzano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attuale</a:t>
            </a:r>
            <a:r>
              <a:rPr lang="en-US" dirty="0" smtClean="0"/>
              <a:t>, ma non </a:t>
            </a:r>
            <a:r>
              <a:rPr lang="en-US" dirty="0" err="1" smtClean="0"/>
              <a:t>passano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PRE-MARKET AUTHORIZATION) – </a:t>
            </a:r>
            <a:r>
              <a:rPr lang="en-US" dirty="0" err="1" smtClean="0"/>
              <a:t>proposta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Commissione</a:t>
            </a:r>
            <a:r>
              <a:rPr lang="en-US" dirty="0" smtClean="0"/>
              <a:t> del </a:t>
            </a:r>
            <a:r>
              <a:rPr lang="en-US" dirty="0" smtClean="0"/>
              <a:t>26.9.2012… in </a:t>
            </a:r>
            <a:r>
              <a:rPr lang="en-US" dirty="0" err="1" smtClean="0"/>
              <a:t>corso</a:t>
            </a:r>
            <a:endParaRPr lang="en-US" dirty="0" smtClean="0"/>
          </a:p>
          <a:p>
            <a:r>
              <a:rPr lang="en-US" dirty="0" err="1" smtClean="0"/>
              <a:t>Settembre</a:t>
            </a:r>
            <a:r>
              <a:rPr lang="en-US" dirty="0" smtClean="0"/>
              <a:t> 2013: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varato</a:t>
            </a:r>
            <a:r>
              <a:rPr lang="en-US" dirty="0" smtClean="0"/>
              <a:t> </a:t>
            </a:r>
            <a:r>
              <a:rPr lang="en-US" dirty="0" err="1" smtClean="0"/>
              <a:t>Regolamento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supervisione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organismi</a:t>
            </a:r>
            <a:r>
              <a:rPr lang="en-US" dirty="0" smtClean="0"/>
              <a:t> </a:t>
            </a:r>
            <a:r>
              <a:rPr lang="en-US" dirty="0" err="1" smtClean="0"/>
              <a:t>notificati</a:t>
            </a:r>
            <a:r>
              <a:rPr lang="en-US" dirty="0" smtClean="0"/>
              <a:t>, con cui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rafforzano</a:t>
            </a:r>
            <a:r>
              <a:rPr lang="en-US" dirty="0" smtClean="0"/>
              <a:t> i </a:t>
            </a:r>
            <a:r>
              <a:rPr lang="en-US" dirty="0" err="1" smtClean="0"/>
              <a:t>controlli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63788"/>
            <a:ext cx="6705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		</a:t>
            </a:r>
          </a:p>
          <a:p>
            <a:pPr algn="ctr">
              <a:buNone/>
            </a:pPr>
            <a:r>
              <a:rPr lang="it-IT" dirty="0" smtClean="0"/>
              <a:t>GRAZIE!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Chiarimenti? </a:t>
            </a:r>
          </a:p>
          <a:p>
            <a:pPr algn="ctr">
              <a:buNone/>
            </a:pPr>
            <a:r>
              <a:rPr lang="it-IT" i="1" dirty="0" smtClean="0"/>
              <a:t>psangiovanni@italylegalfocus.com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it-IT" dirty="0" smtClean="0"/>
              <a:t>Come si immettono i  </a:t>
            </a:r>
            <a:r>
              <a:rPr lang="it-IT" dirty="0" smtClean="0"/>
              <a:t>FARMACI sul </a:t>
            </a:r>
            <a:r>
              <a:rPr lang="it-IT" dirty="0" smtClean="0"/>
              <a:t>mercato</a:t>
            </a:r>
            <a:r>
              <a:rPr lang="it-IT" dirty="0" smtClean="0"/>
              <a:t>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484784"/>
            <a:ext cx="6705600" cy="5241454"/>
          </a:xfrm>
        </p:spPr>
        <p:txBody>
          <a:bodyPr/>
          <a:lstStyle/>
          <a:p>
            <a:r>
              <a:rPr lang="it-IT" dirty="0" smtClean="0"/>
              <a:t>Sistema della PRE-MARKET AUTHORIZATION: su ciascun farmaco destinato ad essere immesso sul mercato italiano vengono effettuate valutazioni: </a:t>
            </a:r>
          </a:p>
          <a:p>
            <a:pPr lvl="1"/>
            <a:r>
              <a:rPr lang="it-IT" dirty="0" smtClean="0"/>
              <a:t>chimico-farmaceutiche, </a:t>
            </a:r>
          </a:p>
          <a:p>
            <a:pPr lvl="1"/>
            <a:r>
              <a:rPr lang="it-IT" dirty="0" smtClean="0"/>
              <a:t>biologiche, </a:t>
            </a:r>
          </a:p>
          <a:p>
            <a:pPr lvl="1"/>
            <a:r>
              <a:rPr lang="it-IT" dirty="0" smtClean="0"/>
              <a:t>farmaco-tossicologiche e </a:t>
            </a:r>
          </a:p>
          <a:p>
            <a:pPr lvl="1"/>
            <a:r>
              <a:rPr lang="it-IT" dirty="0" smtClean="0"/>
              <a:t>cliniche </a:t>
            </a:r>
          </a:p>
          <a:p>
            <a:pPr>
              <a:buNone/>
            </a:pPr>
            <a:r>
              <a:rPr lang="it-IT" dirty="0" smtClean="0"/>
              <a:t>	al fine di assicurarne i requisiti di sicurezza ed efficacia</a:t>
            </a:r>
            <a:r>
              <a:rPr lang="it-IT" dirty="0" smtClean="0"/>
              <a:t>.</a:t>
            </a:r>
          </a:p>
          <a:p>
            <a:r>
              <a:rPr lang="it-IT" dirty="0" smtClean="0"/>
              <a:t>Sistema centralizzato.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it-IT" dirty="0" smtClean="0"/>
              <a:t>Come si immettono i </a:t>
            </a:r>
            <a:r>
              <a:rPr lang="it-IT" dirty="0" smtClean="0"/>
              <a:t>DISPOSITIVI MEDICI sul </a:t>
            </a:r>
            <a:r>
              <a:rPr lang="it-IT" dirty="0" smtClean="0"/>
              <a:t>mercato</a:t>
            </a:r>
            <a:r>
              <a:rPr lang="it-IT" dirty="0" smtClean="0"/>
              <a:t>? (1/2)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556792"/>
            <a:ext cx="6705600" cy="5169446"/>
          </a:xfrm>
        </p:spPr>
        <p:txBody>
          <a:bodyPr/>
          <a:lstStyle/>
          <a:p>
            <a:r>
              <a:rPr lang="it-IT" dirty="0" smtClean="0"/>
              <a:t>Sistema </a:t>
            </a:r>
            <a:r>
              <a:rPr lang="it-IT" dirty="0" smtClean="0"/>
              <a:t>(decentralizzato) del </a:t>
            </a:r>
            <a:r>
              <a:rPr lang="it-IT" dirty="0" smtClean="0"/>
              <a:t>CE MARKING:</a:t>
            </a:r>
          </a:p>
          <a:p>
            <a:pPr lvl="1"/>
            <a:r>
              <a:rPr lang="it-IT" dirty="0" smtClean="0"/>
              <a:t>La legge prescrive alcuni REQUISITI </a:t>
            </a:r>
            <a:r>
              <a:rPr lang="it-IT" dirty="0" smtClean="0"/>
              <a:t>ESSENZIALI (non devono compromettere lo stato clinico o la sicurezza dei pazienti, né di terzi, e i rischi associati all’uso devono essere di livello accettabile in rapporto ai benefici apportati al paziente).</a:t>
            </a:r>
            <a:endParaRPr lang="it-IT" dirty="0" smtClean="0"/>
          </a:p>
          <a:p>
            <a:pPr lvl="1"/>
            <a:r>
              <a:rPr lang="it-IT" dirty="0" smtClean="0"/>
              <a:t>Il fabbricante effettua una DICHIARAZIONE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smtClean="0"/>
              <a:t>CONFORMITÀ, dichiarando che il sistema di qualità è conforme ai requisiti di legge.</a:t>
            </a:r>
            <a:endParaRPr lang="it-IT" dirty="0" smtClean="0"/>
          </a:p>
          <a:p>
            <a:pPr lvl="1"/>
            <a:r>
              <a:rPr lang="it-IT" dirty="0" smtClean="0"/>
              <a:t>Un </a:t>
            </a:r>
            <a:r>
              <a:rPr lang="it-IT" dirty="0" smtClean="0"/>
              <a:t>ORGANISMO NOTIFICATO verifica </a:t>
            </a:r>
            <a:r>
              <a:rPr lang="it-IT" dirty="0" smtClean="0"/>
              <a:t>il </a:t>
            </a:r>
            <a:r>
              <a:rPr lang="it-IT" dirty="0" smtClean="0"/>
              <a:t>tutto, constata che il prodotto risponde ai requisiti </a:t>
            </a:r>
            <a:r>
              <a:rPr lang="it-IT" dirty="0" smtClean="0"/>
              <a:t>ed emette un CERTIFICATO </a:t>
            </a:r>
            <a:r>
              <a:rPr lang="it-IT" dirty="0" smtClean="0"/>
              <a:t>CE.</a:t>
            </a:r>
          </a:p>
          <a:p>
            <a:pPr lvl="1"/>
            <a:r>
              <a:rPr lang="it-IT" dirty="0" smtClean="0"/>
              <a:t>Una volta dotato di marchio CE il prodotto può essere commercializzato.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r>
              <a:rPr lang="it-IT" dirty="0" smtClean="0"/>
              <a:t>Come si immettono i DISPOSITIVI MEDICI sul mercato</a:t>
            </a:r>
            <a:r>
              <a:rPr lang="it-IT" dirty="0" smtClean="0"/>
              <a:t>? (2/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Sistema (decentralizzato</a:t>
            </a:r>
            <a:r>
              <a:rPr lang="it-IT" dirty="0" smtClean="0"/>
              <a:t>)</a:t>
            </a:r>
          </a:p>
          <a:p>
            <a:r>
              <a:rPr lang="it-IT" dirty="0" smtClean="0"/>
              <a:t>Circa 70 organismi notificati in 25 paesi EU</a:t>
            </a:r>
          </a:p>
          <a:p>
            <a:r>
              <a:rPr lang="it-IT" dirty="0" smtClean="0"/>
              <a:t>Vantaggio: tempi più brevi tra innovazione e commercializzazione del prodotto innovativo</a:t>
            </a:r>
          </a:p>
          <a:p>
            <a:r>
              <a:rPr lang="it-IT" dirty="0" smtClean="0"/>
              <a:t>Secondo </a:t>
            </a:r>
            <a:r>
              <a:rPr lang="it-IT" dirty="0" err="1" smtClean="0"/>
              <a:t>Eucomed</a:t>
            </a:r>
            <a:r>
              <a:rPr lang="it-IT" dirty="0" smtClean="0"/>
              <a:t>: il sistema adottato è una “</a:t>
            </a:r>
            <a:r>
              <a:rPr lang="it-IT" i="1" dirty="0" smtClean="0"/>
              <a:t>deliberate </a:t>
            </a:r>
            <a:r>
              <a:rPr lang="it-IT" i="1" dirty="0" err="1" smtClean="0"/>
              <a:t>choice</a:t>
            </a:r>
            <a:r>
              <a:rPr lang="it-IT" i="1" dirty="0" smtClean="0"/>
              <a:t>, </a:t>
            </a:r>
            <a:r>
              <a:rPr lang="it-IT" i="1" dirty="0" err="1" smtClean="0"/>
              <a:t>not</a:t>
            </a:r>
            <a:r>
              <a:rPr lang="it-IT" i="1" dirty="0" smtClean="0"/>
              <a:t> </a:t>
            </a:r>
            <a:r>
              <a:rPr lang="it-IT" i="1" dirty="0" err="1" smtClean="0"/>
              <a:t>oversight</a:t>
            </a:r>
            <a:r>
              <a:rPr lang="it-IT" dirty="0" smtClean="0"/>
              <a:t>”, per (i) accelerare l’accesso alla tecnologia innovativa, e (</a:t>
            </a:r>
            <a:r>
              <a:rPr lang="it-IT" dirty="0" err="1" smtClean="0"/>
              <a:t>ii</a:t>
            </a:r>
            <a:r>
              <a:rPr lang="it-IT" dirty="0" smtClean="0"/>
              <a:t>) stimolare l’innovazione europea.</a:t>
            </a:r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Come si immettono in commercio i </a:t>
            </a:r>
            <a:r>
              <a:rPr lang="it-IT" dirty="0" smtClean="0"/>
              <a:t>DISPOSITIVI MEDICI negli USA?</a:t>
            </a:r>
            <a:endParaRPr lang="it-IT" dirty="0" smtClean="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251520" y="1905000"/>
            <a:ext cx="6705600" cy="4953000"/>
          </a:xfrm>
        </p:spPr>
        <p:txBody>
          <a:bodyPr/>
          <a:lstStyle/>
          <a:p>
            <a:r>
              <a:rPr lang="it-IT" dirty="0" smtClean="0"/>
              <a:t>processo centralizzato</a:t>
            </a:r>
          </a:p>
          <a:p>
            <a:r>
              <a:rPr lang="it-IT" dirty="0" smtClean="0"/>
              <a:t>FDA approva i dispositivi medici prima dell’immissione in commercio</a:t>
            </a:r>
          </a:p>
          <a:p>
            <a:r>
              <a:rPr lang="en-US" dirty="0" smtClean="0"/>
              <a:t>I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così</a:t>
            </a:r>
            <a:r>
              <a:rPr lang="en-US" dirty="0" smtClean="0"/>
              <a:t> </a:t>
            </a:r>
            <a:r>
              <a:rPr lang="en-US" dirty="0" err="1" smtClean="0"/>
              <a:t>diversi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2012 la </a:t>
            </a:r>
            <a:r>
              <a:rPr lang="en-US" dirty="0" err="1" smtClean="0"/>
              <a:t>polemica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organismi</a:t>
            </a:r>
            <a:r>
              <a:rPr lang="en-US" dirty="0" smtClean="0"/>
              <a:t> </a:t>
            </a:r>
            <a:r>
              <a:rPr lang="en-US" dirty="0" err="1" smtClean="0"/>
              <a:t>regolatori</a:t>
            </a:r>
            <a:r>
              <a:rPr lang="en-US" dirty="0" smtClean="0"/>
              <a:t> USA e EU è </a:t>
            </a:r>
            <a:r>
              <a:rPr lang="en-US" dirty="0" err="1" smtClean="0"/>
              <a:t>diventata</a:t>
            </a:r>
            <a:r>
              <a:rPr lang="en-US" dirty="0" smtClean="0"/>
              <a:t> </a:t>
            </a:r>
            <a:r>
              <a:rPr lang="en-US" dirty="0" err="1" smtClean="0"/>
              <a:t>accesa</a:t>
            </a:r>
            <a:r>
              <a:rPr lang="en-US" dirty="0" smtClean="0"/>
              <a:t> (</a:t>
            </a:r>
            <a:r>
              <a:rPr lang="en-US" i="1" dirty="0" smtClean="0"/>
              <a:t>Jeffery </a:t>
            </a:r>
            <a:r>
              <a:rPr lang="en-US" i="1" dirty="0" err="1" smtClean="0"/>
              <a:t>Shuren</a:t>
            </a:r>
            <a:r>
              <a:rPr lang="en-US" i="1" dirty="0" smtClean="0"/>
              <a:t> </a:t>
            </a:r>
            <a:r>
              <a:rPr lang="en-US" i="1" dirty="0" smtClean="0"/>
              <a:t> </a:t>
            </a:r>
            <a:r>
              <a:rPr lang="en-US" i="1" dirty="0" smtClean="0"/>
              <a:t>described the European Medicine Agency's device approval standards as akin to treating EU patients "as guinea pigs</a:t>
            </a:r>
            <a:r>
              <a:rPr lang="en-US" i="1" dirty="0" smtClean="0"/>
              <a:t>.”</a:t>
            </a:r>
            <a:r>
              <a:rPr lang="en-US" dirty="0" smtClean="0"/>
              <a:t>)</a:t>
            </a:r>
            <a:endParaRPr lang="it-IT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8266" t="9799" r="19451" b="6011"/>
          <a:stretch>
            <a:fillRect/>
          </a:stretch>
        </p:blipFill>
        <p:spPr bwMode="auto">
          <a:xfrm>
            <a:off x="467544" y="1628800"/>
            <a:ext cx="66247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other</a:t>
            </a:r>
            <a:r>
              <a:rPr lang="it-IT" dirty="0" smtClean="0"/>
              <a:t> side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pond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3635" t="37289" r="24820" b="16321"/>
          <a:stretch>
            <a:fillRect/>
          </a:stretch>
        </p:blipFill>
        <p:spPr bwMode="auto">
          <a:xfrm>
            <a:off x="0" y="1556792"/>
            <a:ext cx="752432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Eucomed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125" r="29115" b="4293"/>
          <a:stretch>
            <a:fillRect/>
          </a:stretch>
        </p:blipFill>
        <p:spPr bwMode="auto">
          <a:xfrm>
            <a:off x="179512" y="1556792"/>
            <a:ext cx="6768752" cy="50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caso </a:t>
            </a:r>
            <a:r>
              <a:rPr lang="it-IT" dirty="0" smtClean="0"/>
              <a:t>PIP - 2012</a:t>
            </a:r>
            <a:endParaRPr lang="en-US" dirty="0"/>
          </a:p>
        </p:txBody>
      </p:sp>
      <p:pic>
        <p:nvPicPr>
          <p:cNvPr id="33794" name="Picture 2" descr="http://4.bp.blogspot.com/-y2olpO5FLII/TyTSzmvMFaI/AAAAAAAADAg/Dirpac7NFX8/s1600/PIP+Breast+Implants+vs.+Mass+Ruptures+Causing+Health+Scare+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6963553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(2)">
  <a:themeElements>
    <a:clrScheme name="blank (2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(2)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(2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(2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(2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(2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365</Words>
  <Application>Microsoft Office PowerPoint</Application>
  <PresentationFormat>Presentazione su schermo (4:3)</PresentationFormat>
  <Paragraphs>40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blank (2)</vt:lpstr>
      <vt:lpstr>Considerazioni preliminari rispetto all’Health Technology Assessment  avv. Paola Sangiovanni  psangiovanni@italylegalfocus.com </vt:lpstr>
      <vt:lpstr>Come si immettono i  FARMACI sul mercato? </vt:lpstr>
      <vt:lpstr>Come si immettono i DISPOSITIVI MEDICI sul mercato? (1/2)</vt:lpstr>
      <vt:lpstr>Come si immettono i DISPOSITIVI MEDICI sul mercato? (2/2)</vt:lpstr>
      <vt:lpstr>       Come si immettono in commercio i DISPOSITIVI MEDICI negli USA?</vt:lpstr>
      <vt:lpstr>Diapositiva 6</vt:lpstr>
      <vt:lpstr>The other side of the pond</vt:lpstr>
      <vt:lpstr>Eucomed</vt:lpstr>
      <vt:lpstr>Il caso PIP - 2012</vt:lpstr>
      <vt:lpstr>Si ridiscute la normativa  sui dispositivi medici</vt:lpstr>
      <vt:lpstr>Diapositiva 11</vt:lpstr>
      <vt:lpstr>Diapositiva 12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subject> </dc:subject>
  <dc:creator/>
  <cp:keywords> </cp:keywords>
  <dc:description> </dc:description>
  <cp:lastModifiedBy/>
  <cp:revision>1</cp:revision>
  <dcterms:created xsi:type="dcterms:W3CDTF">2010-01-18T10:16:22Z</dcterms:created>
  <dcterms:modified xsi:type="dcterms:W3CDTF">2015-02-19T10:27:28Z</dcterms:modified>
  <cp:category> </cp:category>
</cp:coreProperties>
</file>