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256" r:id="rId2"/>
    <p:sldId id="348" r:id="rId3"/>
    <p:sldId id="349" r:id="rId4"/>
    <p:sldId id="350" r:id="rId5"/>
    <p:sldId id="334" r:id="rId6"/>
    <p:sldId id="336" r:id="rId7"/>
    <p:sldId id="346" r:id="rId8"/>
    <p:sldId id="339" r:id="rId9"/>
    <p:sldId id="351" r:id="rId10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80"/>
    <a:srgbClr val="4F6C7B"/>
    <a:srgbClr val="1D445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710" autoAdjust="0"/>
  </p:normalViewPr>
  <p:slideViewPr>
    <p:cSldViewPr>
      <p:cViewPr>
        <p:scale>
          <a:sx n="50" d="100"/>
          <a:sy n="50" d="100"/>
        </p:scale>
        <p:origin x="-1736" y="-4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784285D-82C3-46E3-AD79-D7776AF4E2B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Arial" charset="0"/>
              </a:defRPr>
            </a:lvl1pPr>
          </a:lstStyle>
          <a:p>
            <a:pPr>
              <a:defRPr/>
            </a:pPr>
            <a:fld id="{A8B4B553-3B7F-491D-B7B3-1E914FBF81B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0ECE96-A227-471B-8B4F-74A5EA2CFD2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228600" y="1916113"/>
            <a:ext cx="8915400" cy="0"/>
          </a:xfrm>
          <a:prstGeom prst="line">
            <a:avLst/>
          </a:prstGeom>
          <a:noFill/>
          <a:ln w="19050">
            <a:solidFill>
              <a:srgbClr val="0066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195513" y="0"/>
            <a:ext cx="6948487" cy="1616075"/>
          </a:xfrm>
          <a:prstGeom prst="rect">
            <a:avLst/>
          </a:prstGeom>
          <a:solidFill>
            <a:srgbClr val="1D4457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it-IT" sz="1000" b="1">
              <a:solidFill>
                <a:schemeClr val="folHlink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it-IT" sz="1000" b="1">
              <a:solidFill>
                <a:schemeClr val="folHlink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it-IT" sz="1000" b="1">
              <a:solidFill>
                <a:schemeClr val="folHlink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it-IT" sz="1000" b="1">
              <a:solidFill>
                <a:schemeClr val="folHlink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it-IT" sz="1000" b="1">
              <a:solidFill>
                <a:schemeClr val="folHlink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it-IT" sz="1000" b="1">
              <a:solidFill>
                <a:schemeClr val="folHlink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it-IT" sz="1000" b="1">
              <a:solidFill>
                <a:schemeClr val="folHlink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7696200" y="923925"/>
            <a:ext cx="1447800" cy="5934075"/>
          </a:xfrm>
          <a:prstGeom prst="rect">
            <a:avLst/>
          </a:prstGeom>
          <a:solidFill>
            <a:srgbClr val="0069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it-IT"/>
          </a:p>
          <a:p>
            <a:pPr>
              <a:spcBef>
                <a:spcPct val="50000"/>
              </a:spcBef>
              <a:defRPr/>
            </a:pPr>
            <a:endParaRPr lang="it-IT"/>
          </a:p>
          <a:p>
            <a:pPr>
              <a:spcBef>
                <a:spcPct val="50000"/>
              </a:spcBef>
              <a:defRPr/>
            </a:pPr>
            <a:endParaRPr lang="it-IT"/>
          </a:p>
          <a:p>
            <a:pPr>
              <a:spcBef>
                <a:spcPct val="50000"/>
              </a:spcBef>
              <a:defRPr/>
            </a:pPr>
            <a:endParaRPr lang="it-IT"/>
          </a:p>
          <a:p>
            <a:pPr>
              <a:spcBef>
                <a:spcPct val="50000"/>
              </a:spcBef>
              <a:defRPr/>
            </a:pPr>
            <a:endParaRPr lang="it-IT"/>
          </a:p>
          <a:p>
            <a:pPr>
              <a:spcBef>
                <a:spcPct val="50000"/>
              </a:spcBef>
              <a:defRPr/>
            </a:pPr>
            <a:endParaRPr lang="it-IT"/>
          </a:p>
          <a:p>
            <a:pPr>
              <a:spcBef>
                <a:spcPct val="50000"/>
              </a:spcBef>
              <a:defRPr/>
            </a:pPr>
            <a:endParaRPr lang="it-IT"/>
          </a:p>
          <a:p>
            <a:pPr>
              <a:spcBef>
                <a:spcPct val="50000"/>
              </a:spcBef>
              <a:defRPr/>
            </a:pPr>
            <a:endParaRPr lang="en-US"/>
          </a:p>
          <a:p>
            <a:pPr>
              <a:spcBef>
                <a:spcPct val="50000"/>
              </a:spcBef>
              <a:defRPr/>
            </a:pPr>
            <a:endParaRPr lang="en-US"/>
          </a:p>
          <a:p>
            <a:pPr>
              <a:spcBef>
                <a:spcPct val="50000"/>
              </a:spcBef>
              <a:defRPr/>
            </a:pPr>
            <a:endParaRPr lang="en-US"/>
          </a:p>
          <a:p>
            <a:pPr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33375"/>
            <a:ext cx="1368425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4784725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6478588" cy="147002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218113" y="0"/>
            <a:ext cx="1738312" cy="67262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5065713" cy="67262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0825" y="1773238"/>
            <a:ext cx="3276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679825" y="1773238"/>
            <a:ext cx="3276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73238"/>
            <a:ext cx="6705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228600" y="1344613"/>
            <a:ext cx="8915400" cy="0"/>
          </a:xfrm>
          <a:prstGeom prst="line">
            <a:avLst/>
          </a:prstGeom>
          <a:noFill/>
          <a:ln w="19050">
            <a:solidFill>
              <a:srgbClr val="0066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160463"/>
          </a:xfrm>
          <a:prstGeom prst="rect">
            <a:avLst/>
          </a:prstGeom>
          <a:solidFill>
            <a:srgbClr val="1D4457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it-IT" sz="2800" b="1"/>
          </a:p>
          <a:p>
            <a:pPr>
              <a:spcBef>
                <a:spcPct val="50000"/>
              </a:spcBef>
              <a:defRPr/>
            </a:pPr>
            <a:r>
              <a:rPr lang="it-IT" sz="2800" b="1"/>
              <a:t> 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7696200" y="908050"/>
            <a:ext cx="1447800" cy="4838700"/>
          </a:xfrm>
          <a:prstGeom prst="rect">
            <a:avLst/>
          </a:prstGeom>
          <a:solidFill>
            <a:srgbClr val="0069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it-IT"/>
          </a:p>
          <a:p>
            <a:pPr>
              <a:spcBef>
                <a:spcPct val="50000"/>
              </a:spcBef>
              <a:defRPr/>
            </a:pPr>
            <a:endParaRPr lang="it-IT"/>
          </a:p>
          <a:p>
            <a:pPr>
              <a:spcBef>
                <a:spcPct val="50000"/>
              </a:spcBef>
              <a:defRPr/>
            </a:pPr>
            <a:endParaRPr lang="it-IT"/>
          </a:p>
          <a:p>
            <a:pPr>
              <a:spcBef>
                <a:spcPct val="50000"/>
              </a:spcBef>
              <a:defRPr/>
            </a:pPr>
            <a:endParaRPr lang="it-IT"/>
          </a:p>
          <a:p>
            <a:pPr>
              <a:spcBef>
                <a:spcPct val="50000"/>
              </a:spcBef>
              <a:defRPr/>
            </a:pPr>
            <a:endParaRPr lang="it-IT"/>
          </a:p>
          <a:p>
            <a:pPr>
              <a:spcBef>
                <a:spcPct val="50000"/>
              </a:spcBef>
              <a:defRPr/>
            </a:pPr>
            <a:endParaRPr lang="it-IT"/>
          </a:p>
          <a:p>
            <a:pPr>
              <a:spcBef>
                <a:spcPct val="50000"/>
              </a:spcBef>
              <a:defRPr/>
            </a:pPr>
            <a:endParaRPr lang="it-IT"/>
          </a:p>
          <a:p>
            <a:pPr>
              <a:spcBef>
                <a:spcPct val="50000"/>
              </a:spcBef>
              <a:defRPr/>
            </a:pPr>
            <a:endParaRPr lang="it-IT"/>
          </a:p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948488" y="5876925"/>
            <a:ext cx="21955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it-IT" sz="1400">
              <a:solidFill>
                <a:schemeClr val="bg2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9342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85113" y="5876925"/>
            <a:ext cx="93662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ransition/>
  <p:timing>
    <p:tnLst>
      <p:par>
        <p:cTn id="1" dur="indefinite" restart="never" nodeType="tmRoot"/>
      </p:par>
    </p:tnLst>
  </p:timing>
  <p:txStyles>
    <p:titleStyle>
      <a:lvl1pPr marL="223838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+mj-lt"/>
          <a:ea typeface="+mj-ea"/>
          <a:cs typeface="+mj-cs"/>
        </a:defRPr>
      </a:lvl1pPr>
      <a:lvl2pPr marL="223838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charset="0"/>
          <a:cs typeface="Times New Roman" charset="0"/>
        </a:defRPr>
      </a:lvl2pPr>
      <a:lvl3pPr marL="223838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charset="0"/>
          <a:cs typeface="Times New Roman" charset="0"/>
        </a:defRPr>
      </a:lvl3pPr>
      <a:lvl4pPr marL="223838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charset="0"/>
          <a:cs typeface="Times New Roman" charset="0"/>
        </a:defRPr>
      </a:lvl4pPr>
      <a:lvl5pPr marL="223838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charset="0"/>
          <a:cs typeface="Times New Roman" charset="0"/>
        </a:defRPr>
      </a:lvl5pPr>
      <a:lvl6pPr marL="681038" algn="l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charset="0"/>
          <a:cs typeface="Times New Roman" charset="0"/>
        </a:defRPr>
      </a:lvl6pPr>
      <a:lvl7pPr marL="1138238" algn="l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charset="0"/>
          <a:cs typeface="Times New Roman" charset="0"/>
        </a:defRPr>
      </a:lvl7pPr>
      <a:lvl8pPr marL="1595438" algn="l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charset="0"/>
          <a:cs typeface="Times New Roman" charset="0"/>
        </a:defRPr>
      </a:lvl8pPr>
      <a:lvl9pPr marL="2052638" algn="l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rgbClr val="003366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rgbClr val="006666"/>
        </a:buClr>
        <a:buFont typeface="Times New Roman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348881"/>
            <a:ext cx="7127875" cy="3744416"/>
          </a:xfrm>
        </p:spPr>
        <p:txBody>
          <a:bodyPr/>
          <a:lstStyle/>
          <a:p>
            <a:pPr algn="ctr" eaLnBrk="1" hangingPunct="1"/>
            <a:r>
              <a:rPr lang="it-IT" dirty="0" smtClean="0">
                <a:solidFill>
                  <a:schemeClr val="tx1"/>
                </a:solidFill>
              </a:rPr>
              <a:t>Questioni giuridiche legate alle </a:t>
            </a:r>
            <a:r>
              <a:rPr lang="it-IT" dirty="0" err="1" smtClean="0">
                <a:solidFill>
                  <a:schemeClr val="tx1"/>
                </a:solidFill>
              </a:rPr>
              <a:t>bio-banche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dirty="0" smtClean="0">
                <a:solidFill>
                  <a:schemeClr val="tx1"/>
                </a:solidFill>
              </a:rPr>
              <a:t/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avv. Paola Sangiovanni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/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b="0" i="1" dirty="0" smtClean="0">
                <a:solidFill>
                  <a:schemeClr val="tx1"/>
                </a:solidFill>
              </a:rPr>
              <a:t>psangiovanni@italylegalfocus.com</a:t>
            </a:r>
            <a:r>
              <a:rPr lang="it-IT" b="0" dirty="0" smtClean="0">
                <a:solidFill>
                  <a:schemeClr val="tx1"/>
                </a:solidFill>
              </a:rPr>
              <a:t/>
            </a:r>
            <a:br>
              <a:rPr lang="it-IT" b="0" dirty="0" smtClean="0">
                <a:solidFill>
                  <a:schemeClr val="tx1"/>
                </a:solidFill>
              </a:rPr>
            </a:br>
            <a:endParaRPr lang="it-IT" b="0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08275"/>
            <a:ext cx="4784725" cy="649288"/>
          </a:xfrm>
        </p:spPr>
        <p:txBody>
          <a:bodyPr/>
          <a:lstStyle/>
          <a:p>
            <a:pPr eaLnBrk="1" hangingPunct="1"/>
            <a:r>
              <a:rPr lang="it-IT" b="1" i="1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Fonti normative (1/3)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0825" y="1484784"/>
            <a:ext cx="6705600" cy="5241454"/>
          </a:xfrm>
        </p:spPr>
        <p:txBody>
          <a:bodyPr/>
          <a:lstStyle/>
          <a:p>
            <a:r>
              <a:rPr lang="it-IT" dirty="0" smtClean="0"/>
              <a:t>Convenzione Europea per la Protezione dei Diritti Umani e della Dignità dell’Essere Umano con riguardo alle Applicazioni della Biologia e della Medicina, adottata ad </a:t>
            </a:r>
            <a:r>
              <a:rPr lang="it-IT" b="1" dirty="0" smtClean="0"/>
              <a:t>Oviedo</a:t>
            </a:r>
            <a:r>
              <a:rPr lang="it-IT" dirty="0" smtClean="0"/>
              <a:t> nel 1997 (divieto di trarre profitto dal corpo o dalle sue parti, divieto di discriminazione basata sul patrimonio genetico, ecc.). </a:t>
            </a:r>
          </a:p>
          <a:p>
            <a:r>
              <a:rPr lang="it-IT" dirty="0" smtClean="0"/>
              <a:t>Dichiarazione universale sul genoma umano e dei diritti dell’uomo – </a:t>
            </a:r>
            <a:r>
              <a:rPr lang="it-IT" b="1" dirty="0" smtClean="0"/>
              <a:t>UNESCO</a:t>
            </a:r>
            <a:r>
              <a:rPr lang="it-IT" dirty="0" smtClean="0"/>
              <a:t> 1997 (prevede che il genoma umano è patrimonio dell’umanità); Dichiarazione internazionale sui dati genetici umani – UNESCO 2003;</a:t>
            </a:r>
          </a:p>
          <a:p>
            <a:endParaRPr lang="it-IT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Fonti normative (2/3)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Raccomandazione R (2006) 4 del Comitato dei Ministri del </a:t>
            </a:r>
            <a:r>
              <a:rPr lang="it-IT" b="1" dirty="0" smtClean="0"/>
              <a:t>Consiglio d’Europa </a:t>
            </a:r>
            <a:r>
              <a:rPr lang="it-IT" dirty="0" smtClean="0"/>
              <a:t>sulla disciplina la ricerca condotta sui materiali biologici di origine umana</a:t>
            </a:r>
          </a:p>
          <a:p>
            <a:pPr lvl="1"/>
            <a:r>
              <a:rPr lang="it-IT" dirty="0" smtClean="0"/>
              <a:t>Prescrive il consenso per una specifica finalità;</a:t>
            </a:r>
          </a:p>
          <a:p>
            <a:pPr lvl="1"/>
            <a:r>
              <a:rPr lang="it-IT" dirty="0" smtClean="0"/>
              <a:t>Il consenso è revocabile in ogni momento;</a:t>
            </a:r>
          </a:p>
          <a:p>
            <a:pPr lvl="1"/>
            <a:r>
              <a:rPr lang="it-IT" dirty="0" smtClean="0"/>
              <a:t>Distingue tra tessuti identificabili e tessuti </a:t>
            </a:r>
            <a:r>
              <a:rPr lang="it-IT" dirty="0" err="1" smtClean="0"/>
              <a:t>non-identificabili</a:t>
            </a:r>
            <a:r>
              <a:rPr lang="it-IT" dirty="0" smtClean="0"/>
              <a:t>;</a:t>
            </a:r>
          </a:p>
          <a:p>
            <a:pPr lvl="1"/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Fonti normative (3/</a:t>
            </a:r>
            <a:r>
              <a:rPr lang="it-IT" dirty="0" err="1" smtClean="0"/>
              <a:t>3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0825" y="1556792"/>
            <a:ext cx="6705600" cy="5169446"/>
          </a:xfrm>
        </p:spPr>
        <p:txBody>
          <a:bodyPr/>
          <a:lstStyle/>
          <a:p>
            <a:r>
              <a:rPr lang="it-IT" dirty="0" smtClean="0"/>
              <a:t>“</a:t>
            </a:r>
            <a:r>
              <a:rPr lang="it-IT" i="1" dirty="0" err="1" smtClean="0"/>
              <a:t>Guidance</a:t>
            </a:r>
            <a:r>
              <a:rPr lang="it-IT" i="1" dirty="0" smtClean="0"/>
              <a:t> </a:t>
            </a:r>
            <a:r>
              <a:rPr lang="it-IT" i="1" dirty="0" err="1" smtClean="0"/>
              <a:t>for</a:t>
            </a:r>
            <a:r>
              <a:rPr lang="it-IT" i="1" dirty="0" smtClean="0"/>
              <a:t> the </a:t>
            </a:r>
            <a:r>
              <a:rPr lang="it-IT" i="1" dirty="0" err="1" smtClean="0"/>
              <a:t>Operation</a:t>
            </a:r>
            <a:r>
              <a:rPr lang="it-IT" i="1" dirty="0" smtClean="0"/>
              <a:t> of </a:t>
            </a:r>
            <a:r>
              <a:rPr lang="it-IT" i="1" dirty="0" err="1" smtClean="0"/>
              <a:t>Biological</a:t>
            </a:r>
            <a:r>
              <a:rPr lang="it-IT" i="1" dirty="0" smtClean="0"/>
              <a:t> </a:t>
            </a:r>
            <a:r>
              <a:rPr lang="it-IT" i="1" dirty="0" err="1" smtClean="0"/>
              <a:t>Research</a:t>
            </a:r>
            <a:r>
              <a:rPr lang="it-IT" i="1" dirty="0" smtClean="0"/>
              <a:t> </a:t>
            </a:r>
            <a:r>
              <a:rPr lang="it-IT" i="1" dirty="0" err="1" smtClean="0"/>
              <a:t>Centres</a:t>
            </a:r>
            <a:r>
              <a:rPr lang="it-IT" dirty="0" smtClean="0"/>
              <a:t>” – 2001 </a:t>
            </a:r>
            <a:r>
              <a:rPr lang="it-IT" b="1" dirty="0" smtClean="0"/>
              <a:t>OCSE</a:t>
            </a:r>
            <a:r>
              <a:rPr lang="it-IT" dirty="0" smtClean="0"/>
              <a:t> seguite da “</a:t>
            </a:r>
            <a:r>
              <a:rPr lang="it-IT" i="1" dirty="0" smtClean="0"/>
              <a:t>Best </a:t>
            </a:r>
            <a:r>
              <a:rPr lang="it-IT" i="1" dirty="0" err="1" smtClean="0"/>
              <a:t>Practice</a:t>
            </a:r>
            <a:r>
              <a:rPr lang="it-IT" i="1" dirty="0" smtClean="0"/>
              <a:t> </a:t>
            </a:r>
            <a:r>
              <a:rPr lang="it-IT" i="1" dirty="0" err="1" smtClean="0"/>
              <a:t>Guidelines</a:t>
            </a:r>
            <a:r>
              <a:rPr lang="it-IT" i="1" dirty="0" smtClean="0"/>
              <a:t> </a:t>
            </a:r>
            <a:r>
              <a:rPr lang="it-IT" i="1" dirty="0" err="1" smtClean="0"/>
              <a:t>for</a:t>
            </a:r>
            <a:r>
              <a:rPr lang="it-IT" i="1" dirty="0" smtClean="0"/>
              <a:t> </a:t>
            </a:r>
            <a:r>
              <a:rPr lang="it-IT" i="1" dirty="0" err="1" smtClean="0"/>
              <a:t>BRCs</a:t>
            </a:r>
            <a:r>
              <a:rPr lang="it-IT" dirty="0" smtClean="0"/>
              <a:t>”;</a:t>
            </a:r>
          </a:p>
          <a:p>
            <a:r>
              <a:rPr lang="it-IT" dirty="0" smtClean="0"/>
              <a:t>Autorizzazione del </a:t>
            </a:r>
            <a:r>
              <a:rPr lang="it-IT" b="1" dirty="0" smtClean="0"/>
              <a:t>Garante Privacy </a:t>
            </a:r>
            <a:r>
              <a:rPr lang="it-IT" dirty="0" smtClean="0"/>
              <a:t>in tema di trattamento dei dati genetici;</a:t>
            </a:r>
          </a:p>
          <a:p>
            <a:r>
              <a:rPr lang="it-IT" dirty="0" smtClean="0"/>
              <a:t>“Linee guida per l’istituzione e l’accreditamento delle </a:t>
            </a:r>
            <a:r>
              <a:rPr lang="it-IT" dirty="0" err="1" smtClean="0"/>
              <a:t>biobanche</a:t>
            </a:r>
            <a:r>
              <a:rPr lang="it-IT" dirty="0" smtClean="0"/>
              <a:t>” del </a:t>
            </a:r>
            <a:r>
              <a:rPr lang="it-IT" b="1" dirty="0" smtClean="0"/>
              <a:t>Comitato Nazionale per la </a:t>
            </a:r>
            <a:r>
              <a:rPr lang="it-IT" b="1" dirty="0" err="1" smtClean="0"/>
              <a:t>Biosicurezza</a:t>
            </a:r>
            <a:r>
              <a:rPr lang="it-IT" b="1" dirty="0" smtClean="0"/>
              <a:t> e le Biotecnologie</a:t>
            </a:r>
            <a:r>
              <a:rPr lang="it-IT" dirty="0" smtClean="0"/>
              <a:t>;</a:t>
            </a:r>
          </a:p>
          <a:p>
            <a:r>
              <a:rPr lang="it-IT" dirty="0" smtClean="0"/>
              <a:t>Decreto </a:t>
            </a:r>
            <a:r>
              <a:rPr lang="it-IT" b="1" dirty="0" smtClean="0"/>
              <a:t>Ministero Attività Produttive </a:t>
            </a:r>
            <a:r>
              <a:rPr lang="it-IT" dirty="0" smtClean="0"/>
              <a:t>26.6.2006 su procedura certificazione </a:t>
            </a:r>
            <a:r>
              <a:rPr lang="it-IT" dirty="0" err="1" smtClean="0"/>
              <a:t>biobanche</a:t>
            </a:r>
            <a:r>
              <a:rPr lang="it-IT" dirty="0" smtClean="0"/>
              <a:t> come Centri di Risorse Biologiche.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Principali problematiche giuridiche</a:t>
            </a:r>
          </a:p>
        </p:txBody>
      </p:sp>
      <p:sp>
        <p:nvSpPr>
          <p:cNvPr id="4099" name="Segnaposto contenuto 2"/>
          <p:cNvSpPr>
            <a:spLocks noGrp="1"/>
          </p:cNvSpPr>
          <p:nvPr>
            <p:ph idx="1"/>
          </p:nvPr>
        </p:nvSpPr>
        <p:spPr>
          <a:xfrm>
            <a:off x="251520" y="1905000"/>
            <a:ext cx="6705600" cy="495300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	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Consenso informato;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Misure a garanzia della privacy dei donatori;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Di chi è il campione biologico?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1. CONSENSO INFORMATO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0825" y="1340768"/>
            <a:ext cx="6705600" cy="5385470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La raccolta dei campioni biologici richiede il consenso del donatore per una specifica finalità;</a:t>
            </a:r>
          </a:p>
          <a:p>
            <a:pPr>
              <a:defRPr/>
            </a:pPr>
            <a:r>
              <a:rPr lang="it-IT" dirty="0" smtClean="0"/>
              <a:t>Il consenso è revocabile in ogni momento;</a:t>
            </a:r>
          </a:p>
          <a:p>
            <a:pPr>
              <a:defRPr/>
            </a:pPr>
            <a:r>
              <a:rPr lang="it-IT" dirty="0" smtClean="0"/>
              <a:t>Se cambia la ricerca: bisogna compiere sforzi ragionevoli per contattare il donatore e ottenere un nuovo consenso (cosiddetto “ricontatto”);</a:t>
            </a:r>
          </a:p>
          <a:p>
            <a:pPr>
              <a:defRPr/>
            </a:pPr>
            <a:r>
              <a:rPr lang="it-IT" dirty="0" smtClean="0"/>
              <a:t>La soluzione di solito è il </a:t>
            </a:r>
            <a:r>
              <a:rPr lang="it-IT" i="1" dirty="0" err="1" smtClean="0"/>
              <a:t>broad</a:t>
            </a:r>
            <a:r>
              <a:rPr lang="it-IT" i="1" dirty="0" smtClean="0"/>
              <a:t> </a:t>
            </a:r>
            <a:r>
              <a:rPr lang="it-IT" i="1" dirty="0" err="1" smtClean="0"/>
              <a:t>consent</a:t>
            </a:r>
            <a:r>
              <a:rPr lang="it-IT" dirty="0" smtClean="0"/>
              <a:t>, che non è il </a:t>
            </a:r>
            <a:r>
              <a:rPr lang="it-IT" i="1" dirty="0" err="1" smtClean="0"/>
              <a:t>blanket</a:t>
            </a:r>
            <a:r>
              <a:rPr lang="it-IT" i="1" dirty="0" smtClean="0"/>
              <a:t> </a:t>
            </a:r>
            <a:r>
              <a:rPr lang="it-IT" i="1" dirty="0" err="1" smtClean="0"/>
              <a:t>consent</a:t>
            </a:r>
            <a:r>
              <a:rPr lang="it-IT" dirty="0" smtClean="0"/>
              <a:t>.</a:t>
            </a:r>
          </a:p>
          <a:p>
            <a:pPr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2. PRIVACY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Garante italiano prescrive misure di sicurezza non solo per l’utilizzo di dati genetici “immateriali”, ma anche per i tessuti in quanto sostrati che contengono dai personali sensibili;</a:t>
            </a:r>
          </a:p>
          <a:p>
            <a:r>
              <a:rPr lang="it-IT" dirty="0" smtClean="0"/>
              <a:t>Misure di sicurezza attinenti alla custodia dei dati e dei campioni biologici, così come relative ai luoghi della </a:t>
            </a:r>
            <a:r>
              <a:rPr lang="it-IT" dirty="0" err="1" smtClean="0"/>
              <a:t>bio-banca</a:t>
            </a:r>
            <a:r>
              <a:rPr lang="it-IT" dirty="0" smtClean="0"/>
              <a:t>;</a:t>
            </a:r>
            <a:endParaRPr lang="it-IT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r>
              <a:rPr lang="it-IT" dirty="0" smtClean="0"/>
              <a:t>2. PROPRIETÀ DEL CAMPIONE</a:t>
            </a:r>
          </a:p>
        </p:txBody>
      </p:sp>
      <p:sp>
        <p:nvSpPr>
          <p:cNvPr id="8195" name="Segnaposto contenuto 2"/>
          <p:cNvSpPr>
            <a:spLocks noGrp="1"/>
          </p:cNvSpPr>
          <p:nvPr>
            <p:ph idx="1"/>
          </p:nvPr>
        </p:nvSpPr>
        <p:spPr>
          <a:xfrm>
            <a:off x="468313" y="1484313"/>
            <a:ext cx="6705600" cy="5113337"/>
          </a:xfrm>
        </p:spPr>
        <p:txBody>
          <a:bodyPr/>
          <a:lstStyle/>
          <a:p>
            <a:r>
              <a:rPr lang="it-IT" dirty="0" smtClean="0"/>
              <a:t>I campioni biologici sono oggetto di un diritto di proprietà? È dibattuto, perché non sono beni commerciabili. </a:t>
            </a:r>
          </a:p>
          <a:p>
            <a:r>
              <a:rPr lang="it-IT" dirty="0" smtClean="0"/>
              <a:t>Caso USA del dr. </a:t>
            </a:r>
            <a:r>
              <a:rPr lang="it-IT" dirty="0" err="1" smtClean="0"/>
              <a:t>Catalona</a:t>
            </a:r>
            <a:r>
              <a:rPr lang="it-IT" dirty="0" smtClean="0"/>
              <a:t>, 2006: la corte del Missouri stabilisce che la banca è dell’università e non del dottore che la lascia;</a:t>
            </a:r>
          </a:p>
          <a:p>
            <a:r>
              <a:rPr lang="it-IT" dirty="0" smtClean="0"/>
              <a:t>Secondo alcuni, sono “</a:t>
            </a:r>
            <a:r>
              <a:rPr lang="it-IT" i="1" dirty="0" err="1" smtClean="0"/>
              <a:t>commons</a:t>
            </a:r>
            <a:r>
              <a:rPr lang="it-IT" dirty="0" smtClean="0"/>
              <a:t>”, patrimonio della comunità, né dei donatori né dei ricercatori (previa </a:t>
            </a:r>
            <a:r>
              <a:rPr lang="it-IT" dirty="0" err="1" smtClean="0"/>
              <a:t>anonimizzazione</a:t>
            </a:r>
            <a:r>
              <a:rPr lang="it-IT" dirty="0" smtClean="0"/>
              <a:t>). Altri propongono il modello del “</a:t>
            </a:r>
            <a:r>
              <a:rPr lang="it-IT" i="1" dirty="0" err="1" smtClean="0"/>
              <a:t>bio-trust</a:t>
            </a:r>
            <a:r>
              <a:rPr lang="it-IT" dirty="0" smtClean="0"/>
              <a:t>”.</a:t>
            </a:r>
          </a:p>
          <a:p>
            <a:endParaRPr lang="it-IT" dirty="0" smtClean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/>
              <a:t>		</a:t>
            </a:r>
          </a:p>
          <a:p>
            <a:pPr algn="ctr">
              <a:buNone/>
            </a:pPr>
            <a:r>
              <a:rPr lang="it-IT" dirty="0" smtClean="0"/>
              <a:t>GRAZIE!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Chiarimenti? </a:t>
            </a:r>
          </a:p>
          <a:p>
            <a:pPr algn="ctr">
              <a:buNone/>
            </a:pPr>
            <a:r>
              <a:rPr lang="it-IT" i="1" dirty="0" smtClean="0"/>
              <a:t>psangiovanni@italylegalfocus.com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(2)">
  <a:themeElements>
    <a:clrScheme name="blank (2)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(2)">
      <a:majorFont>
        <a:latin typeface="Arial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(2)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(2)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(2)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(2)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(2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(2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(2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423</Words>
  <Application>Microsoft Office PowerPoint</Application>
  <PresentationFormat>Presentazione su schermo (4:3)</PresentationFormat>
  <Paragraphs>39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blank (2)</vt:lpstr>
      <vt:lpstr>Questioni giuridiche legate alle bio-banche   avv. Paola Sangiovanni  psangiovanni@italylegalfocus.com </vt:lpstr>
      <vt:lpstr>Fonti normative (1/3)</vt:lpstr>
      <vt:lpstr>Fonti normative (2/3)</vt:lpstr>
      <vt:lpstr>Fonti normative (3/3)</vt:lpstr>
      <vt:lpstr>       Principali problematiche giuridiche</vt:lpstr>
      <vt:lpstr>1. CONSENSO INFORMATO</vt:lpstr>
      <vt:lpstr>2. PRIVACY</vt:lpstr>
      <vt:lpstr>2. PROPRIETÀ DEL CAMPIONE</vt:lpstr>
      <vt:lpstr>Diapositiva 9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> </dc:subject>
  <dc:creator/>
  <cp:keywords> </cp:keywords>
  <dc:description> </dc:description>
  <cp:lastModifiedBy/>
  <cp:revision>1</cp:revision>
  <dcterms:created xsi:type="dcterms:W3CDTF">2010-01-18T10:16:22Z</dcterms:created>
  <dcterms:modified xsi:type="dcterms:W3CDTF">2014-11-20T11:04:08Z</dcterms:modified>
  <cp:category> </cp:category>
</cp:coreProperties>
</file>