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4" r:id="rId3"/>
    <p:sldId id="336" r:id="rId4"/>
    <p:sldId id="337" r:id="rId5"/>
    <p:sldId id="339" r:id="rId6"/>
    <p:sldId id="341" r:id="rId7"/>
    <p:sldId id="340" r:id="rId8"/>
    <p:sldId id="344" r:id="rId9"/>
    <p:sldId id="345" r:id="rId10"/>
    <p:sldId id="335" r:id="rId11"/>
    <p:sldId id="332" r:id="rId12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80"/>
    <a:srgbClr val="4F6C7B"/>
    <a:srgbClr val="1D44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710" autoAdjust="0"/>
  </p:normalViewPr>
  <p:slideViewPr>
    <p:cSldViewPr>
      <p:cViewPr>
        <p:scale>
          <a:sx n="50" d="100"/>
          <a:sy n="50" d="100"/>
        </p:scale>
        <p:origin x="-1736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84285D-82C3-46E3-AD79-D7776AF4E2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fld id="{A8B4B553-3B7F-491D-B7B3-1E914FBF81B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0ECE96-A227-471B-8B4F-74A5EA2CFD2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28600" y="1916113"/>
            <a:ext cx="8915400" cy="0"/>
          </a:xfrm>
          <a:prstGeom prst="line">
            <a:avLst/>
          </a:prstGeom>
          <a:noFill/>
          <a:ln w="19050">
            <a:solidFill>
              <a:srgbClr val="0066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95513" y="0"/>
            <a:ext cx="6948487" cy="1616075"/>
          </a:xfrm>
          <a:prstGeom prst="rect">
            <a:avLst/>
          </a:prstGeom>
          <a:solidFill>
            <a:srgbClr val="1D4457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it-IT" sz="1000" b="1">
              <a:solidFill>
                <a:schemeClr val="folHlink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it-IT" sz="1000" b="1">
              <a:solidFill>
                <a:schemeClr val="folHlink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it-IT" sz="1000" b="1">
              <a:solidFill>
                <a:schemeClr val="folHlink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it-IT" sz="1000" b="1">
              <a:solidFill>
                <a:schemeClr val="folHlink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it-IT" sz="1000" b="1">
              <a:solidFill>
                <a:schemeClr val="folHlink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it-IT" sz="1000" b="1">
              <a:solidFill>
                <a:schemeClr val="folHlink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it-IT" sz="1000" b="1">
              <a:solidFill>
                <a:schemeClr val="folHlink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7696200" y="923925"/>
            <a:ext cx="1447800" cy="5934075"/>
          </a:xfrm>
          <a:prstGeom prst="rect">
            <a:avLst/>
          </a:prstGeom>
          <a:solidFill>
            <a:srgbClr val="0069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en-US"/>
          </a:p>
          <a:p>
            <a:pPr>
              <a:spcBef>
                <a:spcPct val="50000"/>
              </a:spcBef>
              <a:defRPr/>
            </a:pPr>
            <a:endParaRPr lang="en-US"/>
          </a:p>
          <a:p>
            <a:pPr>
              <a:spcBef>
                <a:spcPct val="50000"/>
              </a:spcBef>
              <a:defRPr/>
            </a:pPr>
            <a:endParaRPr lang="en-US"/>
          </a:p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33375"/>
            <a:ext cx="1368425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478472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6478588" cy="147002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218113" y="0"/>
            <a:ext cx="1738312" cy="67262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5065713" cy="67262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0825" y="1773238"/>
            <a:ext cx="3276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679825" y="1773238"/>
            <a:ext cx="3276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73238"/>
            <a:ext cx="6705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228600" y="1344613"/>
            <a:ext cx="8915400" cy="0"/>
          </a:xfrm>
          <a:prstGeom prst="line">
            <a:avLst/>
          </a:prstGeom>
          <a:noFill/>
          <a:ln w="19050">
            <a:solidFill>
              <a:srgbClr val="0066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solidFill>
            <a:srgbClr val="1D4457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it-IT" sz="2800" b="1"/>
          </a:p>
          <a:p>
            <a:pPr>
              <a:spcBef>
                <a:spcPct val="50000"/>
              </a:spcBef>
              <a:defRPr/>
            </a:pPr>
            <a:r>
              <a:rPr lang="it-IT" sz="2800" b="1"/>
              <a:t> 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696200" y="908050"/>
            <a:ext cx="1447800" cy="4838700"/>
          </a:xfrm>
          <a:prstGeom prst="rect">
            <a:avLst/>
          </a:prstGeom>
          <a:solidFill>
            <a:srgbClr val="0069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it-IT"/>
          </a:p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948488" y="5876925"/>
            <a:ext cx="2195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it-IT" sz="1400">
              <a:solidFill>
                <a:schemeClr val="bg2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9342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85113" y="5876925"/>
            <a:ext cx="9366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ransition/>
  <p:timing>
    <p:tnLst>
      <p:par>
        <p:cTn id="1" dur="indefinite" restart="never" nodeType="tmRoot"/>
      </p:par>
    </p:tnLst>
  </p:timing>
  <p:txStyles>
    <p:titleStyle>
      <a:lvl1pPr marL="223838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+mj-lt"/>
          <a:ea typeface="+mj-ea"/>
          <a:cs typeface="+mj-cs"/>
        </a:defRPr>
      </a:lvl1pPr>
      <a:lvl2pPr marL="223838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Times New Roman" charset="0"/>
        </a:defRPr>
      </a:lvl2pPr>
      <a:lvl3pPr marL="223838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Times New Roman" charset="0"/>
        </a:defRPr>
      </a:lvl3pPr>
      <a:lvl4pPr marL="223838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Times New Roman" charset="0"/>
        </a:defRPr>
      </a:lvl4pPr>
      <a:lvl5pPr marL="223838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Times New Roman" charset="0"/>
        </a:defRPr>
      </a:lvl5pPr>
      <a:lvl6pPr marL="681038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Times New Roman" charset="0"/>
        </a:defRPr>
      </a:lvl6pPr>
      <a:lvl7pPr marL="1138238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Times New Roman" charset="0"/>
        </a:defRPr>
      </a:lvl7pPr>
      <a:lvl8pPr marL="1595438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Times New Roman" charset="0"/>
        </a:defRPr>
      </a:lvl8pPr>
      <a:lvl9pPr marL="2052638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rgbClr val="003366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rgbClr val="006666"/>
        </a:buClr>
        <a:buFont typeface="Times New Roman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348881"/>
            <a:ext cx="7127875" cy="3744416"/>
          </a:xfrm>
        </p:spPr>
        <p:txBody>
          <a:bodyPr/>
          <a:lstStyle/>
          <a:p>
            <a:pPr algn="ctr" eaLnBrk="1" hangingPunct="1"/>
            <a:r>
              <a:rPr lang="it-IT" dirty="0" smtClean="0">
                <a:solidFill>
                  <a:schemeClr val="tx1"/>
                </a:solidFill>
              </a:rPr>
              <a:t>Spunti di riflessione su </a:t>
            </a:r>
            <a:r>
              <a:rPr lang="it-IT" i="1" dirty="0" err="1" smtClean="0">
                <a:solidFill>
                  <a:schemeClr val="tx1"/>
                </a:solidFill>
              </a:rPr>
              <a:t>Apps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mediche e normativa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/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avv. Paola </a:t>
            </a:r>
            <a:r>
              <a:rPr lang="it-IT" sz="2400" dirty="0" smtClean="0">
                <a:solidFill>
                  <a:schemeClr val="tx1"/>
                </a:solidFill>
              </a:rPr>
              <a:t>Sangiovanni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/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b="0" i="1" dirty="0" smtClean="0">
                <a:solidFill>
                  <a:schemeClr val="tx1"/>
                </a:solidFill>
              </a:rPr>
              <a:t>psangiovanni@italylegalfocus.com</a:t>
            </a:r>
            <a:r>
              <a:rPr lang="it-IT" b="0" dirty="0" smtClean="0">
                <a:solidFill>
                  <a:schemeClr val="tx1"/>
                </a:solidFill>
              </a:rPr>
              <a:t/>
            </a:r>
            <a:br>
              <a:rPr lang="it-IT" b="0" dirty="0" smtClean="0">
                <a:solidFill>
                  <a:schemeClr val="tx1"/>
                </a:solidFill>
              </a:rPr>
            </a:br>
            <a:endParaRPr lang="it-IT" b="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08275"/>
            <a:ext cx="4784725" cy="649288"/>
          </a:xfrm>
        </p:spPr>
        <p:txBody>
          <a:bodyPr/>
          <a:lstStyle/>
          <a:p>
            <a:pPr eaLnBrk="1" hangingPunct="1"/>
            <a:r>
              <a:rPr lang="it-IT" b="1" i="1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Foro competente?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1557338"/>
            <a:ext cx="6705600" cy="5040312"/>
          </a:xfrm>
        </p:spPr>
        <p:txBody>
          <a:bodyPr/>
          <a:lstStyle/>
          <a:p>
            <a:pPr lvl="1">
              <a:buFont typeface="Arial" pitchFamily="34" charset="0"/>
              <a:buChar char="•"/>
              <a:defRPr/>
            </a:pPr>
            <a:r>
              <a:rPr lang="it-IT" sz="2400" dirty="0" smtClean="0"/>
              <a:t>Principio generale: foro del convenuto;</a:t>
            </a:r>
            <a:endParaRPr lang="it-IT" sz="2400" dirty="0" smtClean="0">
              <a:ea typeface="+mn-ea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it-IT" sz="2400" dirty="0" err="1" smtClean="0">
                <a:ea typeface="+mn-ea"/>
              </a:rPr>
              <a:t>Resp</a:t>
            </a:r>
            <a:r>
              <a:rPr lang="it-IT" sz="2400" dirty="0" smtClean="0">
                <a:ea typeface="+mn-ea"/>
              </a:rPr>
              <a:t>. non contrattuale: foro dell’evento dannoso;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it-IT" sz="2400" dirty="0" err="1" smtClean="0">
                <a:ea typeface="+mn-ea"/>
              </a:rPr>
              <a:t>Resp</a:t>
            </a:r>
            <a:r>
              <a:rPr lang="it-IT" sz="2400" dirty="0" smtClean="0">
                <a:ea typeface="+mn-ea"/>
              </a:rPr>
              <a:t>. contrattuale: foro del luogo di esecuzione dell’obbligazione (dove si scarica l’</a:t>
            </a:r>
            <a:r>
              <a:rPr lang="it-IT" sz="2400" i="1" dirty="0" smtClean="0">
                <a:ea typeface="+mn-ea"/>
              </a:rPr>
              <a:t>App</a:t>
            </a:r>
            <a:r>
              <a:rPr lang="it-IT" sz="2400" dirty="0" smtClean="0">
                <a:ea typeface="+mn-ea"/>
              </a:rPr>
              <a:t>);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it-IT" sz="2400" dirty="0" smtClean="0"/>
              <a:t>Foro del consumatore.</a:t>
            </a:r>
          </a:p>
          <a:p>
            <a:pPr lvl="1">
              <a:buNone/>
              <a:defRPr/>
            </a:pPr>
            <a:endParaRPr lang="it-IT" sz="2400" dirty="0" smtClean="0"/>
          </a:p>
          <a:p>
            <a:pPr lvl="1">
              <a:buNone/>
              <a:defRPr/>
            </a:pPr>
            <a:r>
              <a:rPr lang="it-IT" sz="2400" dirty="0" smtClean="0"/>
              <a:t>	</a:t>
            </a:r>
            <a:r>
              <a:rPr lang="it-IT" sz="2400" dirty="0" smtClean="0"/>
              <a:t>Rimangono i problemi di esecuzione della sentenza all’</a:t>
            </a:r>
            <a:r>
              <a:rPr lang="it-IT" sz="2400" dirty="0" err="1" smtClean="0"/>
              <a:t>estero…</a:t>
            </a:r>
            <a:endParaRPr lang="it-IT" sz="24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it-IT" dirty="0" err="1" smtClean="0"/>
              <a:t>Resp</a:t>
            </a:r>
            <a:r>
              <a:rPr lang="it-IT" dirty="0" smtClean="0"/>
              <a:t>. Prodotto &amp; </a:t>
            </a:r>
            <a:r>
              <a:rPr lang="it-IT" dirty="0" err="1" smtClean="0"/>
              <a:t>Resp</a:t>
            </a:r>
            <a:r>
              <a:rPr lang="it-IT" dirty="0" smtClean="0"/>
              <a:t>. Medica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Se i danni sono dovuti alla </a:t>
            </a:r>
            <a:r>
              <a:rPr lang="it-IT" i="1" dirty="0" smtClean="0"/>
              <a:t>app</a:t>
            </a:r>
            <a:r>
              <a:rPr lang="it-IT" dirty="0" smtClean="0"/>
              <a:t>, il produttore dell</a:t>
            </a:r>
            <a:r>
              <a:rPr lang="it-IT" dirty="0" smtClean="0"/>
              <a:t>a </a:t>
            </a:r>
            <a:r>
              <a:rPr lang="it-IT" i="1" dirty="0" smtClean="0"/>
              <a:t>app </a:t>
            </a:r>
            <a:r>
              <a:rPr lang="it-IT" dirty="0" smtClean="0"/>
              <a:t>può essere responsabile per responsabilità da prodotto;</a:t>
            </a:r>
            <a:endParaRPr lang="it-IT" b="1" dirty="0" smtClean="0"/>
          </a:p>
          <a:p>
            <a:pPr>
              <a:defRPr/>
            </a:pPr>
            <a:r>
              <a:rPr lang="it-IT" b="1" dirty="0" smtClean="0"/>
              <a:t>Se l’</a:t>
            </a:r>
            <a:r>
              <a:rPr lang="it-IT" b="1" i="1" dirty="0" smtClean="0"/>
              <a:t>app</a:t>
            </a:r>
            <a:r>
              <a:rPr lang="it-IT" b="1" dirty="0" smtClean="0"/>
              <a:t> è usata da un medico, la responsabilità da prodotto si intreccia con la responsabilità del medico (che potrebbe aver mal utilizzato l’</a:t>
            </a:r>
            <a:r>
              <a:rPr lang="it-IT" b="1" i="1" dirty="0" smtClean="0"/>
              <a:t>app</a:t>
            </a:r>
            <a:r>
              <a:rPr lang="it-IT" b="1" dirty="0" smtClean="0"/>
              <a:t>)!</a:t>
            </a:r>
            <a:endParaRPr lang="it-IT" dirty="0" smtClean="0"/>
          </a:p>
          <a:p>
            <a:pPr lvl="1">
              <a:buNone/>
              <a:defRPr/>
            </a:pPr>
            <a:endParaRPr lang="it-IT" dirty="0" smtClean="0">
              <a:ea typeface="+mn-ea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Le </a:t>
            </a:r>
            <a:r>
              <a:rPr lang="it-IT" i="1" dirty="0" smtClean="0"/>
              <a:t>App</a:t>
            </a:r>
            <a:r>
              <a:rPr lang="it-IT" dirty="0" smtClean="0"/>
              <a:t> sono soggette alla legge!</a:t>
            </a:r>
            <a:endParaRPr lang="it-IT" dirty="0" smtClean="0"/>
          </a:p>
        </p:txBody>
      </p:sp>
      <p:sp>
        <p:nvSpPr>
          <p:cNvPr id="409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Normativa </a:t>
            </a:r>
            <a:r>
              <a:rPr lang="it-IT" i="1" dirty="0" smtClean="0"/>
              <a:t>privacy</a:t>
            </a:r>
            <a:r>
              <a:rPr lang="it-IT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Normativa sui dispositivi medici;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Tipi di responsabilità.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</a:t>
            </a:r>
            <a:r>
              <a:rPr lang="it-IT" dirty="0" smtClean="0"/>
              <a:t>NORMATIVA </a:t>
            </a:r>
            <a:r>
              <a:rPr lang="it-IT" i="1" dirty="0" smtClean="0"/>
              <a:t>PRIVACY</a:t>
            </a:r>
            <a:r>
              <a:rPr lang="it-IT" dirty="0" smtClean="0"/>
              <a:t> </a:t>
            </a:r>
            <a:endParaRPr lang="it-IT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Garante Privacy, 10.9.2014: una su 6 </a:t>
            </a:r>
            <a:r>
              <a:rPr lang="it-IT" i="1" dirty="0" smtClean="0"/>
              <a:t>app</a:t>
            </a:r>
            <a:r>
              <a:rPr lang="it-IT" dirty="0" smtClean="0"/>
              <a:t> non fornisce un’informativa sufficiente o processa dati eccessivi rispetto alle funzionalità offerte!</a:t>
            </a:r>
          </a:p>
          <a:p>
            <a:pPr>
              <a:defRPr/>
            </a:pPr>
            <a:r>
              <a:rPr lang="it-IT" dirty="0" smtClean="0"/>
              <a:t>Preoccupazioni dovute a vari fattori:</a:t>
            </a:r>
          </a:p>
          <a:p>
            <a:pPr lvl="1">
              <a:defRPr/>
            </a:pPr>
            <a:r>
              <a:rPr lang="it-IT" sz="1800" dirty="0" smtClean="0">
                <a:ea typeface="+mn-ea"/>
              </a:rPr>
              <a:t>le </a:t>
            </a:r>
            <a:r>
              <a:rPr lang="it-IT" sz="1800" i="1" dirty="0" smtClean="0">
                <a:ea typeface="+mn-ea"/>
              </a:rPr>
              <a:t>app</a:t>
            </a:r>
            <a:r>
              <a:rPr lang="it-IT" sz="1800" dirty="0" smtClean="0">
                <a:ea typeface="+mn-ea"/>
              </a:rPr>
              <a:t> processano più dati rispetto a quelli raccolti con la navigazione in </a:t>
            </a:r>
            <a:r>
              <a:rPr lang="it-IT" sz="1800" i="1" dirty="0" smtClean="0">
                <a:ea typeface="+mn-ea"/>
              </a:rPr>
              <a:t>internet</a:t>
            </a:r>
            <a:r>
              <a:rPr lang="it-IT" sz="1800" dirty="0" smtClean="0">
                <a:ea typeface="+mn-ea"/>
              </a:rPr>
              <a:t>;</a:t>
            </a:r>
          </a:p>
          <a:p>
            <a:pPr lvl="1">
              <a:defRPr/>
            </a:pPr>
            <a:r>
              <a:rPr lang="it-IT" sz="1800" dirty="0" smtClean="0"/>
              <a:t>mancano trasparenza e un consenso informato libero;</a:t>
            </a:r>
          </a:p>
          <a:p>
            <a:pPr lvl="1">
              <a:defRPr/>
            </a:pPr>
            <a:r>
              <a:rPr lang="it-IT" sz="1800" dirty="0" smtClean="0">
                <a:ea typeface="+mn-ea"/>
              </a:rPr>
              <a:t>scarse misure di sicurezza</a:t>
            </a:r>
            <a:r>
              <a:rPr lang="it-IT" sz="1800" dirty="0" smtClean="0"/>
              <a:t>;</a:t>
            </a:r>
          </a:p>
          <a:p>
            <a:pPr lvl="1">
              <a:defRPr/>
            </a:pPr>
            <a:r>
              <a:rPr lang="it-IT" sz="1800" dirty="0" smtClean="0">
                <a:ea typeface="+mn-ea"/>
              </a:rPr>
              <a:t>violato il principio di necessità del trattamento (ridurre al minimo l’uso di dati identificativi).</a:t>
            </a:r>
          </a:p>
          <a:p>
            <a:pPr>
              <a:buFontTx/>
              <a:buNone/>
              <a:defRPr/>
            </a:pPr>
            <a:endParaRPr lang="it-IT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i="1" dirty="0" smtClean="0"/>
              <a:t>App</a:t>
            </a:r>
            <a:r>
              <a:rPr lang="it-IT" dirty="0" smtClean="0"/>
              <a:t> illegali?</a:t>
            </a:r>
            <a:endParaRPr lang="it-I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/>
            <a:r>
              <a:rPr lang="it-IT" dirty="0" smtClean="0"/>
              <a:t>Quando le </a:t>
            </a:r>
            <a:r>
              <a:rPr lang="it-IT" i="1" dirty="0" smtClean="0"/>
              <a:t>app</a:t>
            </a:r>
            <a:r>
              <a:rPr lang="it-IT" dirty="0" smtClean="0"/>
              <a:t> processano dati sulla salute (ossia, dati sensibili), </a:t>
            </a:r>
            <a:r>
              <a:rPr lang="it-IT" b="1" dirty="0" smtClean="0"/>
              <a:t>il consenso deve essere fornito per iscritto</a:t>
            </a:r>
            <a:r>
              <a:rPr lang="it-IT" dirty="0" smtClean="0"/>
              <a:t>;</a:t>
            </a:r>
          </a:p>
          <a:p>
            <a:pPr marL="514350" indent="-457200"/>
            <a:r>
              <a:rPr lang="it-IT" dirty="0" smtClean="0"/>
              <a:t>Un </a:t>
            </a:r>
            <a:r>
              <a:rPr lang="it-IT" i="1" dirty="0" smtClean="0"/>
              <a:t>click</a:t>
            </a:r>
            <a:r>
              <a:rPr lang="it-IT" dirty="0" smtClean="0"/>
              <a:t> sul telefono non basta, ci vorrebbe una firma digitale o una firma elettronica qualificata, non solo una combinazione di </a:t>
            </a:r>
            <a:r>
              <a:rPr lang="it-IT" i="1" dirty="0" smtClean="0"/>
              <a:t>Username</a:t>
            </a:r>
            <a:r>
              <a:rPr lang="it-IT" dirty="0" smtClean="0"/>
              <a:t> e </a:t>
            </a:r>
            <a:r>
              <a:rPr lang="it-IT" i="1" dirty="0" smtClean="0"/>
              <a:t>Password</a:t>
            </a:r>
            <a:r>
              <a:rPr lang="it-IT" dirty="0" smtClean="0"/>
              <a:t>;</a:t>
            </a:r>
          </a:p>
          <a:p>
            <a:pPr marL="514350" indent="-457200">
              <a:buNone/>
            </a:pPr>
            <a:r>
              <a:rPr lang="it-IT" dirty="0" smtClean="0"/>
              <a:t>	(Se avremo un regolamento europeo sulla protezione dei dati personali, il requisito della forma scritta forse sarà eliminato, ma al momento esiste).</a:t>
            </a:r>
            <a:endParaRPr lang="it-IT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it-IT" dirty="0" smtClean="0"/>
              <a:t>2. NORMATIVA DISPOSITIVI MEDICI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68313" y="1484313"/>
            <a:ext cx="6705600" cy="5113337"/>
          </a:xfrm>
        </p:spPr>
        <p:txBody>
          <a:bodyPr/>
          <a:lstStyle/>
          <a:p>
            <a:r>
              <a:rPr lang="it-IT" b="1" dirty="0" smtClean="0"/>
              <a:t>Una </a:t>
            </a:r>
            <a:r>
              <a:rPr lang="it-IT" b="1" i="1" dirty="0" smtClean="0"/>
              <a:t>app</a:t>
            </a:r>
            <a:r>
              <a:rPr lang="it-IT" b="1" dirty="0" smtClean="0"/>
              <a:t> può costituire un dispositivo medico! </a:t>
            </a:r>
            <a:r>
              <a:rPr lang="it-IT" dirty="0" smtClean="0"/>
              <a:t>Se lo è, </a:t>
            </a:r>
            <a:r>
              <a:rPr lang="it-IT" sz="2400" dirty="0" smtClean="0"/>
              <a:t>richiede una dichiarazione di conformità a requisiti essenziali e un </a:t>
            </a:r>
            <a:r>
              <a:rPr lang="it-IT" sz="2400" b="1" dirty="0" smtClean="0"/>
              <a:t>marchio CE.</a:t>
            </a:r>
            <a:endParaRPr lang="it-IT" sz="2400" dirty="0" smtClean="0"/>
          </a:p>
          <a:p>
            <a:r>
              <a:rPr lang="it-IT" dirty="0" smtClean="0"/>
              <a:t>Esistono apposite Linee Guida della Commissione Europea del gennaio 2012 (MEDDEV 2.1/6), in corso di revisione. Anche l’FDA ha emesso delle linee guida nel settembre 2013.</a:t>
            </a:r>
            <a:endParaRPr lang="it-IT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it-IT" dirty="0" smtClean="0"/>
              <a:t>Il </a:t>
            </a:r>
            <a:r>
              <a:rPr lang="it-IT" i="1" dirty="0" smtClean="0"/>
              <a:t>software</a:t>
            </a:r>
            <a:r>
              <a:rPr lang="it-IT" dirty="0" smtClean="0"/>
              <a:t> </a:t>
            </a:r>
            <a:r>
              <a:rPr lang="it-IT" dirty="0" smtClean="0"/>
              <a:t>è </a:t>
            </a:r>
            <a:r>
              <a:rPr lang="it-IT" dirty="0" smtClean="0"/>
              <a:t>un dispositivo </a:t>
            </a:r>
            <a:r>
              <a:rPr lang="it-IT" dirty="0" smtClean="0"/>
              <a:t>medico?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484313"/>
            <a:ext cx="7056437" cy="4953000"/>
          </a:xfrm>
        </p:spPr>
        <p:txBody>
          <a:bodyPr/>
          <a:lstStyle/>
          <a:p>
            <a:pPr>
              <a:defRPr/>
            </a:pPr>
            <a:r>
              <a:rPr lang="it-IT" sz="2000" dirty="0" smtClean="0"/>
              <a:t>La stessa definizione di “dispositivo medico” include il </a:t>
            </a:r>
            <a:r>
              <a:rPr lang="it-IT" sz="2000" b="1" dirty="0" smtClean="0"/>
              <a:t>software</a:t>
            </a:r>
            <a:r>
              <a:rPr lang="it-IT" sz="2000" dirty="0" smtClean="0"/>
              <a:t>:</a:t>
            </a:r>
          </a:p>
          <a:p>
            <a:pPr lvl="1">
              <a:defRPr/>
            </a:pPr>
            <a:r>
              <a:rPr lang="it-IT" sz="1600" i="1" dirty="0" smtClean="0"/>
              <a:t>“dispositivo </a:t>
            </a:r>
            <a:r>
              <a:rPr lang="it-IT" sz="1600" i="1" dirty="0" smtClean="0"/>
              <a:t>medico: qualunque strumento, apparecchio, impianto, </a:t>
            </a:r>
            <a:r>
              <a:rPr lang="it-IT" sz="1600" b="1" i="1" dirty="0" smtClean="0"/>
              <a:t>software</a:t>
            </a:r>
            <a:r>
              <a:rPr lang="it-IT" sz="1600" i="1" dirty="0" smtClean="0"/>
              <a:t>, sostanza o altro prodotto, utilizzato da solo o in combinazione, compreso il </a:t>
            </a:r>
            <a:r>
              <a:rPr lang="it-IT" sz="1600" b="1" i="1" dirty="0" smtClean="0"/>
              <a:t>software</a:t>
            </a:r>
            <a:r>
              <a:rPr lang="it-IT" sz="1600" i="1" dirty="0" smtClean="0"/>
              <a:t> destinato dal fabbricante ad essere impiegato specificamente con </a:t>
            </a:r>
            <a:r>
              <a:rPr lang="it-IT" sz="1600" i="1" dirty="0" smtClean="0"/>
              <a:t>finalità diagnostiche </a:t>
            </a:r>
            <a:r>
              <a:rPr lang="it-IT" sz="1600" i="1" dirty="0" smtClean="0"/>
              <a:t>o terapeutiche e necessario al corretto funzionamento del dispositivo</a:t>
            </a:r>
            <a:r>
              <a:rPr lang="it-IT" sz="1600" b="1" i="1" dirty="0" smtClean="0"/>
              <a:t>, destinato dal fabbricante ad essere impiegato sull'uomo a fini di diagnosi, prevenzione, controllo, terapia o attenuazione di una malattia; di diagnosi, controllo, terapia, attenuazione o compensazione di una ferita o di un handicap; di studio, sostituzione o modifica dell'anatomia o di un processo fisiologico; di intervento sul concepimento</a:t>
            </a:r>
            <a:r>
              <a:rPr lang="it-IT" sz="1600" i="1" dirty="0" smtClean="0"/>
              <a:t>, il quale prodotto non eserciti l'azione principale, nel o sul corpo umano, cui e' destinato, con mezzi farmacologici o immunologici ne' mediante processo metabolico ma la cui funzione possa essere coadiuvata da tali </a:t>
            </a:r>
            <a:r>
              <a:rPr lang="it-IT" sz="1600" i="1" dirty="0" smtClean="0"/>
              <a:t>mezzi“ (art. 1 (2) (a) D. Lgs. 46/1997).</a:t>
            </a:r>
            <a:endParaRPr lang="it-IT" sz="1600" i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Non è facile capire </a:t>
            </a:r>
            <a:r>
              <a:rPr lang="it-IT" dirty="0" err="1" smtClean="0"/>
              <a:t>quando…</a:t>
            </a:r>
            <a:endParaRPr lang="it-IT" dirty="0" smtClean="0"/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Anche l’FDA in USA ha emesso linee guida nel settembre 2013;</a:t>
            </a:r>
          </a:p>
          <a:p>
            <a:r>
              <a:rPr lang="it-IT" dirty="0" smtClean="0"/>
              <a:t>Nel </a:t>
            </a:r>
            <a:r>
              <a:rPr lang="it-IT" dirty="0" smtClean="0"/>
              <a:t>marzo 2014, la MHRA (UK) ha pure chiarito che funzioni che consentono di:</a:t>
            </a:r>
          </a:p>
          <a:p>
            <a:pPr lvl="1">
              <a:buNone/>
            </a:pPr>
            <a:r>
              <a:rPr lang="it-IT" dirty="0" smtClean="0"/>
              <a:t>	analizzare, far scattare allarmi, calcolare, controllare, convertire, diagnosticare, misurare, </a:t>
            </a:r>
            <a:r>
              <a:rPr lang="it-IT" dirty="0" err="1" smtClean="0"/>
              <a:t>monitorare…</a:t>
            </a:r>
            <a:r>
              <a:rPr lang="it-IT" dirty="0" smtClean="0"/>
              <a:t> </a:t>
            </a:r>
          </a:p>
          <a:p>
            <a:pPr lvl="1">
              <a:buNone/>
            </a:pPr>
            <a:r>
              <a:rPr lang="it-IT" dirty="0" smtClean="0"/>
              <a:t>	è probabile che facciano classificare il </a:t>
            </a:r>
            <a:r>
              <a:rPr lang="it-IT" i="1" dirty="0" smtClean="0"/>
              <a:t>software</a:t>
            </a:r>
            <a:r>
              <a:rPr lang="it-IT" dirty="0" smtClean="0"/>
              <a:t> quale dispositivo medico.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en-US" dirty="0" smtClean="0"/>
              <a:t>E-LABELING? Solo per </a:t>
            </a:r>
            <a:r>
              <a:rPr lang="it-IT" dirty="0" smtClean="0"/>
              <a:t>professionisti</a:t>
            </a:r>
            <a:r>
              <a:rPr lang="en-US" dirty="0" smtClean="0"/>
              <a:t>.</a:t>
            </a:r>
            <a:endParaRPr lang="it-IT" dirty="0" smtClean="0"/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Regolamento 207/2012 prevede che il </a:t>
            </a:r>
            <a:r>
              <a:rPr lang="it-IT" i="1" dirty="0" smtClean="0"/>
              <a:t>software</a:t>
            </a:r>
            <a:r>
              <a:rPr lang="it-IT" dirty="0" smtClean="0"/>
              <a:t> che viene ritenuto un dispositivo medico possa essere dotato di istruzioni in </a:t>
            </a:r>
            <a:r>
              <a:rPr lang="it-IT" b="1" dirty="0" smtClean="0"/>
              <a:t>formato elettronico</a:t>
            </a:r>
            <a:r>
              <a:rPr lang="it-IT" dirty="0" smtClean="0"/>
              <a:t>, </a:t>
            </a:r>
            <a:r>
              <a:rPr lang="it-IT" u="sng" dirty="0" smtClean="0"/>
              <a:t>ma solo se il dispositivo medico è destinato ad un uso esclusivo da utenti professionali</a:t>
            </a:r>
            <a:r>
              <a:rPr lang="it-IT" dirty="0" smtClean="0"/>
              <a:t>;</a:t>
            </a:r>
          </a:p>
          <a:p>
            <a:r>
              <a:rPr lang="it-IT" dirty="0" smtClean="0"/>
              <a:t>Quindi, le </a:t>
            </a:r>
            <a:r>
              <a:rPr lang="it-IT" i="1" u="sng" dirty="0" smtClean="0"/>
              <a:t>app</a:t>
            </a:r>
            <a:r>
              <a:rPr lang="it-IT" u="sng" dirty="0" smtClean="0"/>
              <a:t> destinate ai pazienti dovrebbero avere istruzioni in </a:t>
            </a:r>
            <a:r>
              <a:rPr lang="it-IT" b="1" u="sng" dirty="0" smtClean="0"/>
              <a:t>formato cartaceo</a:t>
            </a:r>
            <a:r>
              <a:rPr lang="it-IT" dirty="0" smtClean="0"/>
              <a:t>! </a:t>
            </a:r>
            <a:endParaRPr lang="it-IT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3. RESPONSABILITÀ</a:t>
            </a:r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it-IT" dirty="0" smtClean="0"/>
              <a:t>RESPONSABILITA’ DA PRODOTTO: il danneggiato fa causa al produttore</a:t>
            </a:r>
          </a:p>
          <a:p>
            <a:pPr marL="457200" indent="-457200">
              <a:buFontTx/>
              <a:buAutoNum type="arabicPeriod"/>
            </a:pPr>
            <a:r>
              <a:rPr lang="it-IT" dirty="0" smtClean="0"/>
              <a:t>RESPONSABILITA’ CONTRATTUALE: il compratore fa causa al venditore</a:t>
            </a:r>
          </a:p>
          <a:p>
            <a:pPr marL="457200" indent="-457200">
              <a:buFontTx/>
              <a:buAutoNum type="arabicPeriod"/>
            </a:pPr>
            <a:r>
              <a:rPr lang="it-IT" dirty="0" smtClean="0"/>
              <a:t>RESPONSABILITA’ PROFESSIONALE: il paziente fa causa al medico, che a sua volta può chiamare in causa il venditore o il produttore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(2)">
  <a:themeElements>
    <a:clrScheme name="blank (2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(2)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(2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(2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(2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(2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(2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(2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(2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626</Words>
  <Application>Microsoft Office PowerPoint</Application>
  <PresentationFormat>Presentazione su schermo (4:3)</PresentationFormat>
  <Paragraphs>47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blank (2)</vt:lpstr>
      <vt:lpstr>Spunti di riflessione su Apps mediche e normativa  avv. Paola Sangiovanni  psangiovanni@italylegalfocus.com </vt:lpstr>
      <vt:lpstr>     Le App sono soggette alla legge!</vt:lpstr>
      <vt:lpstr>1. NORMATIVA PRIVACY </vt:lpstr>
      <vt:lpstr>App illegali?</vt:lpstr>
      <vt:lpstr>2. NORMATIVA DISPOSITIVI MEDICI</vt:lpstr>
      <vt:lpstr>Il software è un dispositivo medico?</vt:lpstr>
      <vt:lpstr>Non è facile capire quando…</vt:lpstr>
      <vt:lpstr>E-LABELING? Solo per professionisti.</vt:lpstr>
      <vt:lpstr>3. RESPONSABILITÀ</vt:lpstr>
      <vt:lpstr>Foro competente?</vt:lpstr>
      <vt:lpstr>Resp. Prodotto &amp; Resp. Medica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> </dc:subject>
  <dc:creator/>
  <cp:keywords> </cp:keywords>
  <dc:description> </dc:description>
  <cp:lastModifiedBy/>
  <cp:revision>1</cp:revision>
  <dcterms:created xsi:type="dcterms:W3CDTF">2010-01-18T10:16:22Z</dcterms:created>
  <dcterms:modified xsi:type="dcterms:W3CDTF">2014-09-18T08:21:16Z</dcterms:modified>
  <cp:category> </cp:category>
</cp:coreProperties>
</file>