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78" r:id="rId3"/>
    <p:sldId id="343" r:id="rId4"/>
    <p:sldId id="377" r:id="rId5"/>
    <p:sldId id="342" r:id="rId6"/>
    <p:sldId id="354" r:id="rId7"/>
    <p:sldId id="356" r:id="rId8"/>
    <p:sldId id="357" r:id="rId9"/>
    <p:sldId id="379" r:id="rId10"/>
    <p:sldId id="359" r:id="rId11"/>
    <p:sldId id="362" r:id="rId12"/>
    <p:sldId id="363" r:id="rId13"/>
    <p:sldId id="364" r:id="rId14"/>
    <p:sldId id="381" r:id="rId15"/>
    <p:sldId id="366" r:id="rId16"/>
    <p:sldId id="367" r:id="rId17"/>
    <p:sldId id="380" r:id="rId18"/>
    <p:sldId id="368" r:id="rId19"/>
    <p:sldId id="369" r:id="rId20"/>
    <p:sldId id="370" r:id="rId21"/>
    <p:sldId id="372" r:id="rId22"/>
    <p:sldId id="373" r:id="rId23"/>
    <p:sldId id="374" r:id="rId24"/>
    <p:sldId id="376" r:id="rId25"/>
    <p:sldId id="375" r:id="rId26"/>
    <p:sldId id="371" r:id="rId27"/>
    <p:sldId id="384" r:id="rId28"/>
    <p:sldId id="382" r:id="rId29"/>
  </p:sldIdLst>
  <p:sldSz cx="9144000" cy="6858000" type="screen4x3"/>
  <p:notesSz cx="7099300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D339C-16C9-4F35-8FD5-02D7F32A614E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21E4D-EC29-49C4-A5A5-FC01CA5AF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76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80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49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6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1458" y="915497"/>
            <a:ext cx="7716032" cy="853967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1458" y="1966586"/>
            <a:ext cx="7716032" cy="415957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95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31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48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41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0419"/>
            <a:ext cx="8229600" cy="1143000"/>
          </a:xfrm>
        </p:spPr>
        <p:txBody>
          <a:bodyPr/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51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31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79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A165-371D-5B4E-990D-50CB73BF2BFB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B6BB-2593-164E-A236-4600DAAA0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43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Light" pitchFamily="2" charset="0"/>
              </a:defRPr>
            </a:lvl1pPr>
          </a:lstStyle>
          <a:p>
            <a:fld id="{4EFAA165-371D-5B4E-990D-50CB73BF2BFB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Light" pitchFamily="2" charset="0"/>
              </a:defRPr>
            </a:lvl1pPr>
          </a:lstStyle>
          <a:p>
            <a:fld id="{A068B6BB-2593-164E-A236-4600DAAA07A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894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Roboto Medium" pitchFamily="2" charset="0"/>
          <a:ea typeface="Roboto Medium" pitchFamily="2" charset="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Roboto Light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Roboto Light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Roboto Light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Roboto Light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Roboto Light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edcitynews.com/?s=google" TargetMode="External"/><Relationship Id="rId7" Type="http://schemas.openxmlformats.org/officeDocument/2006/relationships/hyperlink" Target="http://cts.businesswire.com/ct/CT?id=smartlink&amp;url=https://www.abiresearch.com/market-research/service/mhealth/&amp;esheet=50936253&amp;newsitemid=20140904005799&amp;lan=en-US&amp;anchor=mHealth+Wearables,+Platforms+and+Services+Market+Research&amp;index=1&amp;md5=9bed53d56389a100d790978055470dfa" TargetMode="External"/><Relationship Id="rId2" Type="http://schemas.openxmlformats.org/officeDocument/2006/relationships/hyperlink" Target="https://www.abiresearch.com/market-research/product/1019685-the-remote-patient-management-revolution-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wire.com/news/home/20140904005799/en/Foundations-Emerge-Revolution-Remote-Patient-Monitoring-ABI#.VBJXCfmwLc_" TargetMode="External"/><Relationship Id="rId5" Type="http://schemas.openxmlformats.org/officeDocument/2006/relationships/hyperlink" Target="http://medcitynews.com/?s=apple" TargetMode="External"/><Relationship Id="rId4" Type="http://schemas.openxmlformats.org/officeDocument/2006/relationships/hyperlink" Target="http://medcitynews.com/?s=Samsung+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Internet" TargetMode="External"/><Relationship Id="rId2" Type="http://schemas.openxmlformats.org/officeDocument/2006/relationships/hyperlink" Target="http://it.wikipedia.org/wiki/TCP/I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958225"/>
            <a:ext cx="6400800" cy="2899775"/>
          </a:xfrm>
        </p:spPr>
        <p:txBody>
          <a:bodyPr>
            <a:normAutofit fontScale="32500" lnSpcReduction="20000"/>
          </a:bodyPr>
          <a:lstStyle/>
          <a:p>
            <a:r>
              <a:rPr lang="it-IT" dirty="0">
                <a:solidFill>
                  <a:schemeClr val="tx1"/>
                </a:solidFill>
              </a:rPr>
              <a:t>DIGITAL HEALTH </a:t>
            </a:r>
            <a:r>
              <a:rPr lang="it-IT" dirty="0" smtClean="0">
                <a:solidFill>
                  <a:schemeClr val="tx1"/>
                </a:solidFill>
              </a:rPr>
              <a:t>SOLUTIONS 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MOBILE </a:t>
            </a:r>
            <a:r>
              <a:rPr lang="it-IT" dirty="0">
                <a:solidFill>
                  <a:schemeClr val="tx1"/>
                </a:solidFill>
              </a:rPr>
              <a:t>SOLUTIONS</a:t>
            </a:r>
          </a:p>
          <a:p>
            <a:r>
              <a:rPr lang="it-IT" dirty="0">
                <a:solidFill>
                  <a:schemeClr val="tx1"/>
                </a:solidFill>
              </a:rPr>
              <a:t>MARKETING DIGITALE</a:t>
            </a:r>
          </a:p>
          <a:p>
            <a:r>
              <a:rPr lang="it-IT" dirty="0">
                <a:solidFill>
                  <a:schemeClr val="tx1"/>
                </a:solidFill>
              </a:rPr>
              <a:t>BIG DATA ANALYSIS</a:t>
            </a:r>
          </a:p>
          <a:p>
            <a:r>
              <a:rPr lang="it-IT" dirty="0">
                <a:solidFill>
                  <a:schemeClr val="tx1"/>
                </a:solidFill>
              </a:rPr>
              <a:t>INTERNET OF </a:t>
            </a:r>
            <a:r>
              <a:rPr lang="it-IT" dirty="0" smtClean="0">
                <a:solidFill>
                  <a:schemeClr val="tx1"/>
                </a:solidFill>
              </a:rPr>
              <a:t>THINGS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Appocrate crede nel valore sociale ed economico dell’efficienza nel mondo sanitario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Appocrate è il partner ideale per realizzarla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Sviluppo e Progettazione di Soluzioni Digitali per il mondo della Sanità e del Benessere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Consulenza Strategica per Valorizzare l’Innovazione Digitale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APPOCRATE SRL - via Guido </a:t>
            </a:r>
            <a:r>
              <a:rPr lang="it-IT" dirty="0" err="1">
                <a:solidFill>
                  <a:schemeClr val="tx1"/>
                </a:solidFill>
              </a:rPr>
              <a:t>Puletti</a:t>
            </a:r>
            <a:r>
              <a:rPr lang="it-IT" dirty="0">
                <a:solidFill>
                  <a:schemeClr val="tx1"/>
                </a:solidFill>
              </a:rPr>
              <a:t> 8/d 25123 Brescia - partita iva. 03535630986 - iscrizione alla camera di commercio di Brescia N. REA 542763 - </a:t>
            </a:r>
            <a:r>
              <a:rPr lang="it-IT" dirty="0" err="1">
                <a:solidFill>
                  <a:schemeClr val="tx1"/>
                </a:solidFill>
              </a:rPr>
              <a:t>info@appocrate.it</a:t>
            </a:r>
            <a:r>
              <a:rPr lang="it-IT" dirty="0">
                <a:solidFill>
                  <a:schemeClr val="tx1"/>
                </a:solidFill>
              </a:rPr>
              <a:t> - </a:t>
            </a:r>
            <a:r>
              <a:rPr lang="it-IT" dirty="0" err="1" smtClean="0">
                <a:solidFill>
                  <a:schemeClr val="tx1"/>
                </a:solidFill>
              </a:rPr>
              <a:t>www.appocrate.it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Schermata 11-2456604 alle 12.2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769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86613" y="3959296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Michele Maltese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 in vendita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426" y="1966586"/>
            <a:ext cx="8379356" cy="4159577"/>
          </a:xfrm>
        </p:spPr>
        <p:txBody>
          <a:bodyPr/>
          <a:lstStyle/>
          <a:p>
            <a:r>
              <a:rPr lang="it-IT" dirty="0" smtClean="0"/>
              <a:t>Incasso diretto dagli </a:t>
            </a:r>
            <a:r>
              <a:rPr lang="it-IT" dirty="0" err="1" smtClean="0"/>
              <a:t>store</a:t>
            </a:r>
            <a:r>
              <a:rPr lang="it-IT" dirty="0" smtClean="0"/>
              <a:t> (come se vendessi un software attraverso un negozio)</a:t>
            </a:r>
          </a:p>
          <a:p>
            <a:pPr lvl="1"/>
            <a:r>
              <a:rPr lang="it-IT" dirty="0" smtClean="0"/>
              <a:t>Applicazione in vendita (</a:t>
            </a:r>
            <a:r>
              <a:rPr lang="it-IT" dirty="0" err="1" smtClean="0"/>
              <a:t>Pay</a:t>
            </a:r>
            <a:r>
              <a:rPr lang="it-IT" dirty="0" smtClean="0"/>
              <a:t> puro)</a:t>
            </a:r>
          </a:p>
          <a:p>
            <a:pPr lvl="1"/>
            <a:r>
              <a:rPr lang="it-IT" dirty="0" smtClean="0"/>
              <a:t>Applicazione gratuita limitata (Free)</a:t>
            </a:r>
          </a:p>
          <a:p>
            <a:pPr lvl="1"/>
            <a:r>
              <a:rPr lang="it-IT" dirty="0" smtClean="0"/>
              <a:t>Applicazione gratuita con in-</a:t>
            </a:r>
            <a:r>
              <a:rPr lang="it-IT" dirty="0" err="1" smtClean="0"/>
              <a:t>app</a:t>
            </a:r>
            <a:r>
              <a:rPr lang="it-IT" dirty="0" smtClean="0"/>
              <a:t> </a:t>
            </a:r>
            <a:r>
              <a:rPr lang="it-IT" dirty="0" err="1" smtClean="0"/>
              <a:t>purchase</a:t>
            </a:r>
            <a:r>
              <a:rPr lang="it-IT" dirty="0" smtClean="0"/>
              <a:t> (</a:t>
            </a:r>
            <a:r>
              <a:rPr lang="it-IT" dirty="0" err="1" smtClean="0"/>
              <a:t>Freemium</a:t>
            </a:r>
            <a:r>
              <a:rPr 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54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 in vendita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4254" y="1966586"/>
            <a:ext cx="5203235" cy="415957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Fatturato = Numero di download x Prezzo di Vendita (– 30% </a:t>
            </a:r>
            <a:r>
              <a:rPr lang="it-IT" sz="2400" dirty="0" err="1" smtClean="0"/>
              <a:t>commisione</a:t>
            </a:r>
            <a:r>
              <a:rPr lang="it-IT" sz="2400" dirty="0" smtClean="0"/>
              <a:t>)</a:t>
            </a:r>
            <a:endParaRPr lang="it-IT" sz="2400" dirty="0"/>
          </a:p>
          <a:p>
            <a:pPr lvl="1"/>
            <a:r>
              <a:rPr lang="it-IT" sz="2000" dirty="0" smtClean="0"/>
              <a:t>Giochi e trasposizioni di software già per PC e Consolle</a:t>
            </a:r>
          </a:p>
          <a:p>
            <a:pPr lvl="1"/>
            <a:r>
              <a:rPr lang="it-IT" sz="2000" dirty="0" smtClean="0"/>
              <a:t>App uniche, in genere B2B</a:t>
            </a:r>
          </a:p>
          <a:p>
            <a:pPr lvl="1"/>
            <a:r>
              <a:rPr lang="it-IT" sz="2000" dirty="0" smtClean="0"/>
              <a:t>Strumenti per Accesso a Data Base ed informazioni in tempo reale, Strumenti di Grafica</a:t>
            </a:r>
          </a:p>
          <a:p>
            <a:pPr lvl="1"/>
            <a:r>
              <a:rPr lang="it-IT" sz="2000" dirty="0" smtClean="0"/>
              <a:t>Manuali ed Atlanti </a:t>
            </a:r>
            <a:r>
              <a:rPr lang="it-IT" sz="2000" dirty="0"/>
              <a:t>Anatomici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615398" y="1591196"/>
            <a:ext cx="2327643" cy="4534967"/>
            <a:chOff x="4229687" y="1769464"/>
            <a:chExt cx="2457450" cy="4914900"/>
          </a:xfrm>
        </p:grpSpPr>
        <p:pic>
          <p:nvPicPr>
            <p:cNvPr id="6" name="Picture 5" descr="C:\Users\Utente\Dropbox\Appocrate\Prenoting\telefoni\ricerc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9687" y="1769464"/>
              <a:ext cx="2457450" cy="4914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404" y="2580567"/>
              <a:ext cx="1886396" cy="3348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1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 Free (Lite)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03083" y="1966586"/>
            <a:ext cx="5612291" cy="4159577"/>
          </a:xfrm>
        </p:spPr>
        <p:txBody>
          <a:bodyPr>
            <a:normAutofit/>
          </a:bodyPr>
          <a:lstStyle/>
          <a:p>
            <a:r>
              <a:rPr lang="it-IT" dirty="0" smtClean="0"/>
              <a:t>Applicazioni gratuite ma con funzioni limitate. </a:t>
            </a:r>
            <a:r>
              <a:rPr lang="it-IT" sz="2000" dirty="0" smtClean="0"/>
              <a:t>Sempre meno perché vengono sostituite da quelle con pubblicità</a:t>
            </a:r>
            <a:r>
              <a:rPr lang="it-IT" sz="2000" dirty="0"/>
              <a:t> </a:t>
            </a:r>
            <a:r>
              <a:rPr lang="it-IT" sz="2000" dirty="0" smtClean="0"/>
              <a:t>o dal modello in-</a:t>
            </a:r>
            <a:r>
              <a:rPr lang="it-IT" sz="2000" dirty="0" err="1" smtClean="0"/>
              <a:t>app</a:t>
            </a:r>
            <a:r>
              <a:rPr lang="it-IT" sz="2000" dirty="0" smtClean="0"/>
              <a:t> </a:t>
            </a:r>
            <a:r>
              <a:rPr lang="it-IT" sz="2000" dirty="0" err="1" smtClean="0"/>
              <a:t>purchase</a:t>
            </a:r>
            <a:r>
              <a:rPr lang="it-IT" sz="2000" dirty="0" smtClean="0"/>
              <a:t>.</a:t>
            </a:r>
          </a:p>
          <a:p>
            <a:r>
              <a:rPr lang="it-IT" dirty="0" smtClean="0"/>
              <a:t>La stessa </a:t>
            </a:r>
            <a:r>
              <a:rPr lang="it-IT" dirty="0"/>
              <a:t>A</a:t>
            </a:r>
            <a:r>
              <a:rPr lang="it-IT" dirty="0" smtClean="0"/>
              <a:t>pp è presente nello </a:t>
            </a:r>
            <a:r>
              <a:rPr lang="it-IT" dirty="0" err="1" smtClean="0"/>
              <a:t>store</a:t>
            </a:r>
            <a:r>
              <a:rPr lang="it-IT" dirty="0" smtClean="0"/>
              <a:t> nella versione Lite e Premium, creando quindi un incremento notevole delle App disponibili.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808736" y="1385888"/>
            <a:ext cx="2372223" cy="4740275"/>
            <a:chOff x="1785938" y="1211263"/>
            <a:chExt cx="2457450" cy="4914900"/>
          </a:xfrm>
        </p:grpSpPr>
        <p:grpSp>
          <p:nvGrpSpPr>
            <p:cNvPr id="5" name="Gruppo 4"/>
            <p:cNvGrpSpPr/>
            <p:nvPr/>
          </p:nvGrpSpPr>
          <p:grpSpPr>
            <a:xfrm>
              <a:off x="1785938" y="1211263"/>
              <a:ext cx="2457450" cy="4914900"/>
              <a:chOff x="586375" y="1278920"/>
              <a:chExt cx="2457450" cy="4914900"/>
            </a:xfrm>
          </p:grpSpPr>
          <p:pic>
            <p:nvPicPr>
              <p:cNvPr id="6" name="Picture 5" descr="C:\Users\Utente\Dropbox\Appocrate\Prenoting\telefoni\ricerca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6375" y="1278920"/>
                <a:ext cx="2457450" cy="49149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413" y="2090023"/>
                <a:ext cx="1871075" cy="3321158"/>
              </a:xfrm>
              <a:prstGeom prst="rect">
                <a:avLst/>
              </a:prstGeom>
            </p:spPr>
          </p:pic>
        </p:grpSp>
        <p:pic>
          <p:nvPicPr>
            <p:cNvPr id="4" name="Segnaposto contenuto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516" y="2008077"/>
              <a:ext cx="1901535" cy="3375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3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In-App </a:t>
            </a:r>
            <a:r>
              <a:rPr lang="it-IT" dirty="0" err="1" smtClean="0"/>
              <a:t>Purchase</a:t>
            </a:r>
            <a:r>
              <a:rPr lang="it-IT" dirty="0" smtClean="0"/>
              <a:t> (</a:t>
            </a:r>
            <a:r>
              <a:rPr lang="it-IT" dirty="0" err="1" smtClean="0"/>
              <a:t>Freemium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Possibilità da parte dell’utente, di acquistare altri prodotti all’interno della App (altre </a:t>
            </a:r>
            <a:r>
              <a:rPr lang="it-IT" dirty="0"/>
              <a:t>A</a:t>
            </a:r>
            <a:r>
              <a:rPr lang="it-IT" dirty="0" smtClean="0"/>
              <a:t>pp) o nuove funzioni.</a:t>
            </a:r>
          </a:p>
          <a:p>
            <a:r>
              <a:rPr lang="it-IT" dirty="0" smtClean="0"/>
              <a:t>Può essere utilizzata sia la App a pagamento che quella gratuita.</a:t>
            </a:r>
          </a:p>
          <a:p>
            <a:r>
              <a:rPr lang="it-IT" dirty="0" smtClean="0"/>
              <a:t>Lo sviluppatore prepara la App o il sistema App completa di tutte le funzioni e dà la possibilità all’utente di scegliere quella preferita, oppure rende disponibili a pagamento eventuali migliorie e nuove funzioni successive della App.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09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FisioCam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/>
              <a:t>Utilizza la macchina fotografica del </a:t>
            </a:r>
            <a:r>
              <a:rPr lang="it-IT" sz="2200" dirty="0" err="1" smtClean="0"/>
              <a:t>tablet</a:t>
            </a:r>
            <a:r>
              <a:rPr lang="it-IT" sz="2200" dirty="0" smtClean="0"/>
              <a:t> per analizzare la postura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2914782" y="2040926"/>
            <a:ext cx="5829168" cy="4345852"/>
            <a:chOff x="2700470" y="1769464"/>
            <a:chExt cx="5986330" cy="4677744"/>
          </a:xfrm>
        </p:grpSpPr>
        <p:pic>
          <p:nvPicPr>
            <p:cNvPr id="5" name="Segnaposto contenuto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54763" y="1115171"/>
              <a:ext cx="4677744" cy="598633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049" y="2340274"/>
              <a:ext cx="4785390" cy="3589042"/>
            </a:xfrm>
            <a:prstGeom prst="rect">
              <a:avLst/>
            </a:prstGeom>
          </p:spPr>
        </p:pic>
      </p:grp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1" y="1968395"/>
            <a:ext cx="2748130" cy="3516912"/>
          </a:xfrm>
        </p:spPr>
      </p:pic>
    </p:spTree>
    <p:extLst>
      <p:ext uri="{BB962C8B-B14F-4D97-AF65-F5344CB8AC3E}">
        <p14:creationId xmlns:p14="http://schemas.microsoft.com/office/powerpoint/2010/main" val="14634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dirty="0" smtClean="0"/>
              <a:t>Modello di Business</a:t>
            </a:r>
            <a:br>
              <a:rPr lang="it-IT" sz="2000" dirty="0" smtClean="0"/>
            </a:br>
            <a:r>
              <a:rPr lang="it-IT" dirty="0" smtClean="0"/>
              <a:t>Audience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Ottenere </a:t>
            </a:r>
            <a:r>
              <a:rPr lang="it-IT" dirty="0"/>
              <a:t>un numero di utilizzatori più ampio possibile</a:t>
            </a:r>
          </a:p>
          <a:p>
            <a:pPr lvl="1"/>
            <a:r>
              <a:rPr lang="it-IT" dirty="0" smtClean="0"/>
              <a:t>Applicazioni gratuite o </a:t>
            </a:r>
            <a:r>
              <a:rPr lang="it-IT" dirty="0" err="1" smtClean="0"/>
              <a:t>low-cost</a:t>
            </a:r>
            <a:r>
              <a:rPr lang="it-IT" dirty="0" smtClean="0"/>
              <a:t> con modello </a:t>
            </a:r>
            <a:r>
              <a:rPr lang="it-IT" b="1" dirty="0" smtClean="0"/>
              <a:t>business «a monte»</a:t>
            </a:r>
          </a:p>
          <a:p>
            <a:pPr lvl="1"/>
            <a:r>
              <a:rPr lang="it-IT" dirty="0" smtClean="0"/>
              <a:t>Applicazioni aziendali </a:t>
            </a:r>
            <a:r>
              <a:rPr lang="it-IT" b="1" dirty="0" smtClean="0"/>
              <a:t>B2B</a:t>
            </a:r>
          </a:p>
          <a:p>
            <a:pPr lvl="1"/>
            <a:r>
              <a:rPr lang="it-IT" dirty="0" smtClean="0"/>
              <a:t>Applicazioni gratuite per la comunicazione </a:t>
            </a:r>
            <a:r>
              <a:rPr lang="it-IT" b="1" dirty="0" smtClean="0"/>
              <a:t>marketing</a:t>
            </a:r>
            <a:r>
              <a:rPr lang="it-IT" dirty="0" smtClean="0"/>
              <a:t> offline e online</a:t>
            </a:r>
          </a:p>
          <a:p>
            <a:pPr lvl="1"/>
            <a:r>
              <a:rPr lang="it-IT" dirty="0" smtClean="0"/>
              <a:t>Applicazioni gratuite per la creazione di </a:t>
            </a:r>
            <a:r>
              <a:rPr lang="it-IT" b="1" dirty="0" smtClean="0"/>
              <a:t>audience pura</a:t>
            </a:r>
          </a:p>
          <a:p>
            <a:pPr lvl="1"/>
            <a:r>
              <a:rPr lang="it-IT" dirty="0" smtClean="0"/>
              <a:t>Applicazione gratuita con </a:t>
            </a:r>
            <a:r>
              <a:rPr lang="it-IT" b="1" dirty="0" smtClean="0"/>
              <a:t>ritorno pubblicitario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6" y="5783811"/>
            <a:ext cx="482185" cy="684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2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App Gratuite con modello «a Monte»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14775" y="1966586"/>
            <a:ext cx="4502714" cy="4159577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App gratuita per l’utilizzatore. Il fatturato viene generato da un accordo con una entità posta «a monte» che usufruisce dei benefici economici dell’App.</a:t>
            </a:r>
          </a:p>
          <a:p>
            <a:pPr lvl="1"/>
            <a:r>
              <a:rPr lang="it-IT" sz="1800" dirty="0" smtClean="0"/>
              <a:t>Booking: Hotel paga a booking una commissione sulle prenotazioni effettuate attraverso il suo portale. Inoltre, essendo booking un aggregatore, l’utente trova vantaggio nel suo utilizzo perché ha maggiore scelta e prezzi più convenienti.</a:t>
            </a:r>
          </a:p>
        </p:txBody>
      </p:sp>
      <p:pic>
        <p:nvPicPr>
          <p:cNvPr id="7" name="Picture 5" descr="C:\Users\Utente\Dropbox\Appocrate\Prenoting\telefoni\ricer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9464"/>
            <a:ext cx="2457450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1457325" y="1588924"/>
            <a:ext cx="2457450" cy="4914900"/>
            <a:chOff x="586375" y="1278920"/>
            <a:chExt cx="2457450" cy="4914900"/>
          </a:xfrm>
        </p:grpSpPr>
        <p:pic>
          <p:nvPicPr>
            <p:cNvPr id="5" name="Picture 5" descr="C:\Users\Utente\Dropbox\Appocrate\Prenoting\telefoni\ricerc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375" y="1278920"/>
              <a:ext cx="2457450" cy="4914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13" y="2090023"/>
              <a:ext cx="1871075" cy="3321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4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043825" y="1851239"/>
            <a:ext cx="564297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dirty="0" smtClean="0">
                <a:latin typeface="Roboto Light" pitchFamily="2" charset="0"/>
              </a:rPr>
              <a:t>Un </a:t>
            </a:r>
            <a:r>
              <a:rPr lang="it-IT" sz="1600" dirty="0">
                <a:latin typeface="Roboto Light" pitchFamily="2" charset="0"/>
              </a:rPr>
              <a:t>software per la prenotazione diretta di </a:t>
            </a:r>
            <a:r>
              <a:rPr lang="it-IT" sz="1600" dirty="0" smtClean="0">
                <a:latin typeface="Roboto Light" pitchFamily="2" charset="0"/>
              </a:rPr>
              <a:t>servizi sanitari </a:t>
            </a:r>
            <a:r>
              <a:rPr lang="it-IT" sz="1600" dirty="0">
                <a:latin typeface="Roboto Light" pitchFamily="2" charset="0"/>
              </a:rPr>
              <a:t>offerti da ospedali, </a:t>
            </a:r>
            <a:r>
              <a:rPr lang="it-IT" sz="1600" dirty="0" smtClean="0">
                <a:latin typeface="Roboto Light" pitchFamily="2" charset="0"/>
              </a:rPr>
              <a:t>cliniche</a:t>
            </a:r>
            <a:r>
              <a:rPr lang="it-IT" sz="1600" dirty="0">
                <a:latin typeface="Roboto Light" pitchFamily="2" charset="0"/>
              </a:rPr>
              <a:t> </a:t>
            </a:r>
            <a:r>
              <a:rPr lang="it-IT" sz="1600" dirty="0" smtClean="0">
                <a:latin typeface="Roboto Light" pitchFamily="2" charset="0"/>
              </a:rPr>
              <a:t>ambulatori </a:t>
            </a:r>
            <a:r>
              <a:rPr lang="it-IT" sz="1600" dirty="0">
                <a:latin typeface="Roboto Light" pitchFamily="2" charset="0"/>
              </a:rPr>
              <a:t>e </a:t>
            </a:r>
            <a:r>
              <a:rPr lang="it-IT" sz="1600" dirty="0" smtClean="0">
                <a:latin typeface="Roboto Light" pitchFamily="2" charset="0"/>
              </a:rPr>
              <a:t>da singoli </a:t>
            </a:r>
            <a:r>
              <a:rPr lang="it-IT" sz="1600" dirty="0">
                <a:latin typeface="Roboto Light" pitchFamily="2" charset="0"/>
              </a:rPr>
              <a:t>professionisti</a:t>
            </a:r>
            <a:r>
              <a:rPr lang="it-IT" sz="1600" dirty="0" smtClean="0">
                <a:latin typeface="Roboto Light" pitchFamily="2" charset="0"/>
              </a:rPr>
              <a:t>, attraverso </a:t>
            </a:r>
            <a:r>
              <a:rPr lang="it-IT" sz="1600" dirty="0">
                <a:latin typeface="Roboto Light" pitchFamily="2" charset="0"/>
              </a:rPr>
              <a:t>un’</a:t>
            </a:r>
            <a:r>
              <a:rPr lang="it-IT" sz="1600" dirty="0" err="1">
                <a:latin typeface="Roboto Light" pitchFamily="2" charset="0"/>
              </a:rPr>
              <a:t>App</a:t>
            </a:r>
            <a:r>
              <a:rPr lang="it-IT" sz="1600" dirty="0">
                <a:latin typeface="Roboto Light" pitchFamily="2" charset="0"/>
              </a:rPr>
              <a:t> </a:t>
            </a:r>
            <a:r>
              <a:rPr lang="it-IT" sz="1600" dirty="0" smtClean="0">
                <a:latin typeface="Roboto Light" pitchFamily="2" charset="0"/>
              </a:rPr>
              <a:t>per Smartphone </a:t>
            </a:r>
            <a:r>
              <a:rPr lang="it-IT" sz="1600" dirty="0">
                <a:latin typeface="Roboto Light" pitchFamily="2" charset="0"/>
              </a:rPr>
              <a:t>e Tablet e via internet 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dirty="0" smtClean="0">
                <a:latin typeface="Roboto Light" pitchFamily="2" charset="0"/>
              </a:rPr>
              <a:t>Un </a:t>
            </a:r>
            <a:r>
              <a:rPr lang="it-IT" sz="1600" dirty="0">
                <a:latin typeface="Roboto Light" pitchFamily="2" charset="0"/>
              </a:rPr>
              <a:t>aggregatore dei sistemi di prenotazione </a:t>
            </a:r>
            <a:r>
              <a:rPr lang="it-IT" sz="1600" dirty="0" smtClean="0">
                <a:latin typeface="Roboto Light" pitchFamily="2" charset="0"/>
              </a:rPr>
              <a:t>dei singoli </a:t>
            </a:r>
            <a:r>
              <a:rPr lang="it-IT" sz="1600" dirty="0">
                <a:latin typeface="Roboto Light" pitchFamily="2" charset="0"/>
              </a:rPr>
              <a:t>erogatori, che offre all’utente la possibilità </a:t>
            </a:r>
            <a:r>
              <a:rPr lang="it-IT" sz="1600" dirty="0" smtClean="0">
                <a:latin typeface="Roboto Light" pitchFamily="2" charset="0"/>
              </a:rPr>
              <a:t>di scelta </a:t>
            </a:r>
            <a:r>
              <a:rPr lang="it-IT" sz="1600" dirty="0">
                <a:latin typeface="Roboto Light" pitchFamily="2" charset="0"/>
              </a:rPr>
              <a:t>tra varie opzioni in funzioni di disponibilità</a:t>
            </a:r>
            <a:r>
              <a:rPr lang="it-IT" sz="1600" dirty="0" smtClean="0">
                <a:latin typeface="Roboto Light" pitchFamily="2" charset="0"/>
              </a:rPr>
              <a:t>, distanza</a:t>
            </a:r>
            <a:r>
              <a:rPr lang="it-IT" sz="1600" dirty="0">
                <a:latin typeface="Roboto Light" pitchFamily="2" charset="0"/>
              </a:rPr>
              <a:t>, prezzo e valutazione assegnata </a:t>
            </a:r>
            <a:r>
              <a:rPr lang="it-IT" sz="1600" dirty="0" smtClean="0">
                <a:latin typeface="Roboto Light" pitchFamily="2" charset="0"/>
              </a:rPr>
              <a:t>dagli utenti </a:t>
            </a:r>
            <a:r>
              <a:rPr lang="it-IT" sz="1600" dirty="0">
                <a:latin typeface="Roboto Light" pitchFamily="2" charset="0"/>
              </a:rPr>
              <a:t>alla struttura </a:t>
            </a:r>
            <a:r>
              <a:rPr lang="it-IT" sz="1600" dirty="0" smtClean="0">
                <a:latin typeface="Roboto Light" pitchFamily="2" charset="0"/>
              </a:rPr>
              <a:t>(Rating).</a:t>
            </a:r>
            <a:endParaRPr lang="it-IT" sz="1600" dirty="0">
              <a:latin typeface="Roboto Light" pitchFamily="2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dirty="0" smtClean="0">
                <a:latin typeface="Roboto Light" pitchFamily="2" charset="0"/>
              </a:rPr>
              <a:t>Destinato </a:t>
            </a:r>
            <a:r>
              <a:rPr lang="it-IT" sz="1600" dirty="0">
                <a:latin typeface="Roboto Light" pitchFamily="2" charset="0"/>
              </a:rPr>
              <a:t>a tutti gli erogatori di servizi e </a:t>
            </a:r>
            <a:r>
              <a:rPr lang="it-IT" sz="1600" dirty="0" smtClean="0">
                <a:latin typeface="Roboto Light" pitchFamily="2" charset="0"/>
              </a:rPr>
              <a:t>prestazioni sanitarie </a:t>
            </a:r>
            <a:r>
              <a:rPr lang="it-IT" sz="1600" dirty="0">
                <a:latin typeface="Roboto Light" pitchFamily="2" charset="0"/>
              </a:rPr>
              <a:t>e del benessere, pubblici e privati, grandi </a:t>
            </a:r>
            <a:r>
              <a:rPr lang="it-IT" sz="1600" dirty="0" smtClean="0">
                <a:latin typeface="Roboto Light" pitchFamily="2" charset="0"/>
              </a:rPr>
              <a:t>e piccoli</a:t>
            </a:r>
            <a:r>
              <a:rPr lang="it-IT" sz="1600" dirty="0">
                <a:latin typeface="Roboto Light" pitchFamily="2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dirty="0" smtClean="0">
                <a:latin typeface="Roboto Light" pitchFamily="2" charset="0"/>
              </a:rPr>
              <a:t>Consente </a:t>
            </a:r>
            <a:r>
              <a:rPr lang="it-IT" sz="1600" dirty="0">
                <a:latin typeface="Roboto Light" pitchFamily="2" charset="0"/>
              </a:rPr>
              <a:t>di scegliere dove e quando effettuare </a:t>
            </a:r>
            <a:r>
              <a:rPr lang="it-IT" sz="1600" dirty="0" smtClean="0">
                <a:latin typeface="Roboto Light" pitchFamily="2" charset="0"/>
              </a:rPr>
              <a:t>la prestazione </a:t>
            </a:r>
            <a:r>
              <a:rPr lang="it-IT" sz="1600" dirty="0">
                <a:latin typeface="Roboto Light" pitchFamily="2" charset="0"/>
              </a:rPr>
              <a:t>sanitaria e di accedere </a:t>
            </a:r>
            <a:r>
              <a:rPr lang="it-IT" sz="1600" dirty="0" smtClean="0">
                <a:latin typeface="Roboto Light" pitchFamily="2" charset="0"/>
              </a:rPr>
              <a:t>direttamente all’agenda </a:t>
            </a:r>
            <a:r>
              <a:rPr lang="it-IT" sz="1600" dirty="0">
                <a:latin typeface="Roboto Light" pitchFamily="2" charset="0"/>
              </a:rPr>
              <a:t>della struttura o del </a:t>
            </a:r>
            <a:r>
              <a:rPr lang="it-IT" sz="1600" dirty="0" smtClean="0">
                <a:latin typeface="Roboto Light" pitchFamily="2" charset="0"/>
              </a:rPr>
              <a:t>professionista sanitario.</a:t>
            </a:r>
            <a:endParaRPr lang="it-IT" sz="1600" dirty="0">
              <a:latin typeface="Roboto Light" pitchFamily="2" charset="0"/>
            </a:endParaRPr>
          </a:p>
        </p:txBody>
      </p:sp>
      <p:grpSp>
        <p:nvGrpSpPr>
          <p:cNvPr id="8" name="Gruppo 1"/>
          <p:cNvGrpSpPr>
            <a:grpSpLocks/>
          </p:cNvGrpSpPr>
          <p:nvPr/>
        </p:nvGrpSpPr>
        <p:grpSpPr bwMode="auto">
          <a:xfrm>
            <a:off x="-771525" y="1600200"/>
            <a:ext cx="2457450" cy="4914900"/>
            <a:chOff x="2706461" y="1057275"/>
            <a:chExt cx="2457450" cy="4914900"/>
          </a:xfrm>
        </p:grpSpPr>
        <p:pic>
          <p:nvPicPr>
            <p:cNvPr id="9" name="Picture 7" descr="C:\Users\Utente\Dropbox\Appocrate\Prenoting\telefoni\login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06461" y="1057275"/>
              <a:ext cx="2457450" cy="4914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1" y="2004331"/>
              <a:ext cx="1854110" cy="309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 descr="C:\Users\Utente\Dropbox\Appocrate\Prenoting\telefoni\ricerc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375" y="1278920"/>
            <a:ext cx="2457450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27" y="440528"/>
            <a:ext cx="1826254" cy="11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 B2B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1458" y="1966586"/>
            <a:ext cx="4915365" cy="4159577"/>
          </a:xfrm>
        </p:spPr>
        <p:txBody>
          <a:bodyPr>
            <a:normAutofit/>
          </a:bodyPr>
          <a:lstStyle/>
          <a:p>
            <a:r>
              <a:rPr lang="it-IT" sz="1800" dirty="0" smtClean="0"/>
              <a:t>App realizzate dalle aziende per fornire ai propri dipendenti strumenti di lavoro o di accesso a dati aziendali o migliorare/semplificare l’uso di determinati prodotti (oggetti).</a:t>
            </a:r>
          </a:p>
          <a:p>
            <a:r>
              <a:rPr lang="it-IT" sz="1800" dirty="0" smtClean="0"/>
              <a:t>Queste App potrebbero non transitare attraverso l’App </a:t>
            </a:r>
            <a:r>
              <a:rPr lang="it-IT" sz="1800" dirty="0" err="1" smtClean="0"/>
              <a:t>Store</a:t>
            </a:r>
            <a:r>
              <a:rPr lang="it-IT" sz="1800" dirty="0" smtClean="0"/>
              <a:t> ma su canali gestiti direttamente dalle aziende.</a:t>
            </a:r>
          </a:p>
          <a:p>
            <a:pPr lvl="1"/>
            <a:r>
              <a:rPr lang="it-IT" sz="1600" dirty="0" smtClean="0"/>
              <a:t>Cataloghi </a:t>
            </a:r>
          </a:p>
          <a:p>
            <a:pPr lvl="1"/>
            <a:r>
              <a:rPr lang="it-IT" sz="1600" dirty="0" smtClean="0"/>
              <a:t>Sistemi di gestione della logistica</a:t>
            </a:r>
          </a:p>
          <a:p>
            <a:pPr lvl="1"/>
            <a:r>
              <a:rPr lang="it-IT" sz="1600" dirty="0" smtClean="0"/>
              <a:t>Invio Ordini e tracciabilità</a:t>
            </a:r>
          </a:p>
          <a:p>
            <a:pPr lvl="1"/>
            <a:r>
              <a:rPr lang="it-IT" sz="1600" dirty="0" smtClean="0"/>
              <a:t>Scambio e trasferimento tra dipartimenti di dati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5913855" y="2111270"/>
            <a:ext cx="2748130" cy="3516912"/>
            <a:chOff x="1030071" y="1968395"/>
            <a:chExt cx="2748130" cy="3516912"/>
          </a:xfrm>
        </p:grpSpPr>
        <p:pic>
          <p:nvPicPr>
            <p:cNvPr id="6" name="Segnaposto contenuto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071" y="1968395"/>
              <a:ext cx="2748130" cy="3516912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866" y="2282305"/>
              <a:ext cx="2183281" cy="2911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7678448" y="1170282"/>
            <a:ext cx="2669927" cy="4798598"/>
            <a:chOff x="5616823" y="1647075"/>
            <a:chExt cx="2669927" cy="4798598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6823" y="1647075"/>
              <a:ext cx="2669927" cy="4798598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22" y="2502192"/>
              <a:ext cx="1669177" cy="2948479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App di Supporto alla Comunicazione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1458" y="1966586"/>
            <a:ext cx="4524261" cy="4159577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Migliorare l’immagine dell’azienda o del prodotto</a:t>
            </a:r>
          </a:p>
          <a:p>
            <a:r>
              <a:rPr lang="it-IT" dirty="0" smtClean="0"/>
              <a:t>Portare l’utente ad un maggior interesse e interazione con l’azienda ed il prodotto</a:t>
            </a:r>
          </a:p>
          <a:p>
            <a:pPr lvl="1"/>
            <a:r>
              <a:rPr lang="it-IT" dirty="0" smtClean="0"/>
              <a:t>Giochi legati all’azienda o al marchio</a:t>
            </a:r>
          </a:p>
          <a:p>
            <a:pPr lvl="1"/>
            <a:r>
              <a:rPr lang="it-IT" dirty="0" smtClean="0"/>
              <a:t>Visite guidate interattive con realtà aumentata</a:t>
            </a:r>
          </a:p>
          <a:p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6308737" y="1723685"/>
            <a:ext cx="2669927" cy="4798598"/>
            <a:chOff x="6995385" y="1234748"/>
            <a:chExt cx="2669927" cy="479859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85" y="1234748"/>
              <a:ext cx="2669927" cy="4798598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756" y="2088715"/>
              <a:ext cx="1669505" cy="2963371"/>
            </a:xfrm>
            <a:prstGeom prst="rect">
              <a:avLst/>
            </a:prstGeom>
          </p:spPr>
        </p:pic>
      </p:grpSp>
      <p:grpSp>
        <p:nvGrpSpPr>
          <p:cNvPr id="10" name="Gruppo 9"/>
          <p:cNvGrpSpPr/>
          <p:nvPr/>
        </p:nvGrpSpPr>
        <p:grpSpPr>
          <a:xfrm>
            <a:off x="5116181" y="1769464"/>
            <a:ext cx="2864305" cy="5239792"/>
            <a:chOff x="5225719" y="1583428"/>
            <a:chExt cx="2669927" cy="4798598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5719" y="1583428"/>
              <a:ext cx="2669927" cy="4798598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981051" y="3101259"/>
              <a:ext cx="2979827" cy="1676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2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App. Medicali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24" y="1925638"/>
            <a:ext cx="5600700" cy="42005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472363" y="2286001"/>
            <a:ext cx="1117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Dal 1948</a:t>
            </a:r>
          </a:p>
          <a:p>
            <a:endParaRPr lang="it-IT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it-IT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a Brescia</a:t>
            </a:r>
            <a:endParaRPr lang="it-IT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cao e Cioccolato Buono e Natu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3404312"/>
            <a:ext cx="7659688" cy="29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Otto Chocolates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 rot="5400000">
            <a:off x="1298620" y="398509"/>
            <a:ext cx="3307221" cy="5668419"/>
            <a:chOff x="5225719" y="1583428"/>
            <a:chExt cx="2669927" cy="4798598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5719" y="1583428"/>
              <a:ext cx="2669927" cy="4798598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981051" y="3101259"/>
              <a:ext cx="2979827" cy="1676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1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Audience Pura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000" dirty="0" smtClean="0"/>
              <a:t>Tipico dei Social Network: App gratuita che mi permette di accrescere in modo rapido la mia audience: numero di utenti che mi seguono. Solo dopo attivo le tecniche di vendita pubblicitaria, che avrà valore maggiore quanto più alto è il numero di utenti. </a:t>
            </a:r>
          </a:p>
          <a:p>
            <a:pPr lvl="1"/>
            <a:r>
              <a:rPr lang="it-IT" sz="1800" dirty="0" err="1" smtClean="0"/>
              <a:t>YouTube</a:t>
            </a:r>
            <a:endParaRPr lang="it-IT" sz="1800" dirty="0" smtClean="0"/>
          </a:p>
          <a:p>
            <a:pPr lvl="1"/>
            <a:r>
              <a:rPr lang="it-IT" sz="1800" dirty="0" err="1" smtClean="0"/>
              <a:t>WhatsApp</a:t>
            </a:r>
            <a:endParaRPr lang="it-IT" sz="1800" dirty="0" smtClean="0"/>
          </a:p>
          <a:p>
            <a:pPr lvl="1"/>
            <a:r>
              <a:rPr lang="it-IT" sz="1800" dirty="0" err="1" smtClean="0"/>
              <a:t>Twitter</a:t>
            </a:r>
            <a:endParaRPr lang="it-IT" sz="1800" dirty="0" smtClean="0"/>
          </a:p>
          <a:p>
            <a:pPr lvl="1"/>
            <a:r>
              <a:rPr lang="it-IT" sz="1800" dirty="0" err="1" smtClean="0"/>
              <a:t>Instagram</a:t>
            </a:r>
            <a:endParaRPr lang="it-IT" sz="1800" dirty="0" smtClean="0"/>
          </a:p>
          <a:p>
            <a:pPr lvl="1"/>
            <a:r>
              <a:rPr lang="it-IT" sz="1800" dirty="0" err="1" smtClean="0"/>
              <a:t>Pinterest</a:t>
            </a:r>
            <a:endParaRPr lang="it-IT" sz="1800" dirty="0" smtClean="0"/>
          </a:p>
          <a:p>
            <a:pPr lvl="1"/>
            <a:r>
              <a:rPr lang="it-IT" sz="1800" dirty="0" err="1" smtClean="0"/>
              <a:t>ecc</a:t>
            </a:r>
            <a:endParaRPr lang="it-IT" sz="1800" dirty="0" smtClean="0"/>
          </a:p>
          <a:p>
            <a:pPr marL="57150" indent="0">
              <a:buNone/>
            </a:pPr>
            <a:r>
              <a:rPr lang="it-IT" sz="2000" dirty="0" smtClean="0"/>
              <a:t>Il valore generato ai creatori e promotori di queste APP è noto. Si tratta di svariati Milioni/Miliardi di dollari.</a:t>
            </a:r>
          </a:p>
          <a:p>
            <a:pPr marL="57150" indent="0">
              <a:buNone/>
            </a:pPr>
            <a:r>
              <a:rPr lang="it-IT" sz="2000" dirty="0" smtClean="0"/>
              <a:t> 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4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Pubblicità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Vendita Spazi pubblicitari</a:t>
            </a:r>
          </a:p>
          <a:p>
            <a:pPr lvl="1"/>
            <a:r>
              <a:rPr lang="it-IT" dirty="0" smtClean="0"/>
              <a:t>Perché avete tante audience (es. social, gioco virale)</a:t>
            </a:r>
          </a:p>
          <a:p>
            <a:pPr lvl="1"/>
            <a:r>
              <a:rPr lang="it-IT" dirty="0" smtClean="0"/>
              <a:t>Perché legati al suo settore merceologico – audience di nicchia (es. App Bambino – inserzione Chicco)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75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Tipi di Pubblicità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Banner Standard Statici e Animati</a:t>
            </a:r>
          </a:p>
          <a:p>
            <a:r>
              <a:rPr lang="it-IT" dirty="0" smtClean="0"/>
              <a:t>Banner Espandibili</a:t>
            </a:r>
          </a:p>
          <a:p>
            <a:r>
              <a:rPr lang="it-IT" dirty="0" err="1" smtClean="0"/>
              <a:t>Floating</a:t>
            </a:r>
            <a:r>
              <a:rPr lang="it-IT" dirty="0"/>
              <a:t> </a:t>
            </a:r>
            <a:r>
              <a:rPr lang="it-IT" dirty="0" smtClean="0"/>
              <a:t>Banner</a:t>
            </a:r>
          </a:p>
          <a:p>
            <a:r>
              <a:rPr lang="it-IT" dirty="0" err="1" smtClean="0"/>
              <a:t>Interstitial</a:t>
            </a:r>
            <a:r>
              <a:rPr lang="it-IT" dirty="0" smtClean="0"/>
              <a:t> Banner Invasivi</a:t>
            </a:r>
          </a:p>
          <a:p>
            <a:r>
              <a:rPr lang="it-IT" dirty="0" smtClean="0"/>
              <a:t>Banner Opzionali con incentivo utente (plus sull’App)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09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Modelli di Pagamento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err="1" smtClean="0"/>
              <a:t>Pay</a:t>
            </a:r>
            <a:r>
              <a:rPr lang="it-IT" b="1" dirty="0" smtClean="0"/>
              <a:t> per Impression </a:t>
            </a:r>
            <a:r>
              <a:rPr lang="it-IT" dirty="0" smtClean="0"/>
              <a:t>(utente passivo, numero di passaggi pubblicitari)</a:t>
            </a:r>
          </a:p>
          <a:p>
            <a:r>
              <a:rPr lang="it-IT" b="1" dirty="0" err="1" smtClean="0"/>
              <a:t>Pay</a:t>
            </a:r>
            <a:r>
              <a:rPr lang="it-IT" b="1" dirty="0" smtClean="0"/>
              <a:t> per Click </a:t>
            </a:r>
            <a:r>
              <a:rPr lang="it-IT" dirty="0" smtClean="0"/>
              <a:t>(utente clicca sulla pubblicità)</a:t>
            </a:r>
          </a:p>
          <a:p>
            <a:r>
              <a:rPr lang="it-IT" b="1" dirty="0" err="1" smtClean="0"/>
              <a:t>Pay</a:t>
            </a:r>
            <a:r>
              <a:rPr lang="it-IT" b="1" dirty="0" smtClean="0"/>
              <a:t> per Lead </a:t>
            </a:r>
            <a:r>
              <a:rPr lang="it-IT" dirty="0" smtClean="0"/>
              <a:t>(utente compie una azione)</a:t>
            </a:r>
          </a:p>
          <a:p>
            <a:r>
              <a:rPr lang="it-IT" b="1" dirty="0" err="1" smtClean="0"/>
              <a:t>Pay</a:t>
            </a:r>
            <a:r>
              <a:rPr lang="it-IT" b="1" dirty="0" smtClean="0"/>
              <a:t> per Sale </a:t>
            </a:r>
            <a:r>
              <a:rPr lang="it-IT" dirty="0" smtClean="0"/>
              <a:t>(utente compra l’oggetto pubblicizzato)</a:t>
            </a:r>
          </a:p>
          <a:p>
            <a:endParaRPr lang="it-IT" dirty="0"/>
          </a:p>
          <a:p>
            <a:r>
              <a:rPr lang="it-IT" dirty="0" smtClean="0"/>
              <a:t>Si basano su metriche di monitoraggio dell’uso dell’APP. Unità di misura CPM = </a:t>
            </a:r>
            <a:r>
              <a:rPr lang="it-IT" dirty="0" err="1" smtClean="0"/>
              <a:t>Cost</a:t>
            </a:r>
            <a:r>
              <a:rPr lang="it-IT" dirty="0" smtClean="0"/>
              <a:t> x Mille (intesi come passaggi pubblicitari)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0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Mobile-Commerce</a:t>
            </a: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424389" y="856179"/>
            <a:ext cx="2457450" cy="4914900"/>
            <a:chOff x="6959927" y="1488470"/>
            <a:chExt cx="2457450" cy="4914900"/>
          </a:xfrm>
        </p:grpSpPr>
        <p:pic>
          <p:nvPicPr>
            <p:cNvPr id="12" name="Picture 5" descr="C:\Users\Utente\Dropbox\Appocrate\Prenoting\telefoni\ricerc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59927" y="1488470"/>
              <a:ext cx="2457450" cy="4914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366" y="2243136"/>
              <a:ext cx="1899634" cy="3371850"/>
            </a:xfrm>
            <a:prstGeom prst="rect">
              <a:avLst/>
            </a:prstGeom>
          </p:spPr>
        </p:pic>
      </p:grpSp>
      <p:grpSp>
        <p:nvGrpSpPr>
          <p:cNvPr id="13" name="Gruppo 12"/>
          <p:cNvGrpSpPr/>
          <p:nvPr/>
        </p:nvGrpSpPr>
        <p:grpSpPr>
          <a:xfrm>
            <a:off x="1840649" y="1507520"/>
            <a:ext cx="2457450" cy="4914900"/>
            <a:chOff x="1540932" y="1336070"/>
            <a:chExt cx="2457450" cy="4914900"/>
          </a:xfrm>
        </p:grpSpPr>
        <p:pic>
          <p:nvPicPr>
            <p:cNvPr id="9" name="Picture 5" descr="C:\Users\Utente\Dropbox\Appocrate\Prenoting\telefoni\ricerc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0932" y="1336070"/>
              <a:ext cx="2457450" cy="4914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649" y="2174138"/>
              <a:ext cx="1858015" cy="3297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1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69464"/>
            <a:ext cx="4800600" cy="3386250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271930"/>
            <a:ext cx="4455936" cy="2506464"/>
          </a:xfr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App per Gestione Dispositivi terzi (</a:t>
            </a:r>
            <a:r>
              <a:rPr lang="it-IT" sz="3200" dirty="0" err="1" smtClean="0"/>
              <a:t>Wearable</a:t>
            </a:r>
            <a:r>
              <a:rPr lang="it-IT" sz="3200" dirty="0" smtClean="0"/>
              <a:t>)</a:t>
            </a:r>
            <a:br>
              <a:rPr lang="it-IT" sz="3200" dirty="0" smtClean="0"/>
            </a:br>
            <a:r>
              <a:rPr lang="it-IT" sz="2700" dirty="0" smtClean="0"/>
              <a:t>App di supporto all’oggetto</a:t>
            </a:r>
            <a:endParaRPr lang="it-IT" sz="3200" dirty="0"/>
          </a:p>
        </p:txBody>
      </p:sp>
      <p:grpSp>
        <p:nvGrpSpPr>
          <p:cNvPr id="3" name="Gruppo 2"/>
          <p:cNvGrpSpPr/>
          <p:nvPr/>
        </p:nvGrpSpPr>
        <p:grpSpPr>
          <a:xfrm>
            <a:off x="6313311" y="1769464"/>
            <a:ext cx="2671368" cy="4786202"/>
            <a:chOff x="6313311" y="1769464"/>
            <a:chExt cx="2671368" cy="47862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311" y="1769464"/>
              <a:ext cx="2671368" cy="4786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EFAC9"/>
                    </a:outerShdw>
                  </a:effectLst>
                </a14:hiddenEffects>
              </a:ext>
            </a:extLst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640" y="5155714"/>
              <a:ext cx="698323" cy="176908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342900" y="5825015"/>
            <a:ext cx="472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Sistema di Monitoraggio persone, cose e animali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45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it-IT" altLang="it-IT" sz="2800" smtClean="0">
                <a:solidFill>
                  <a:srgbClr val="333333"/>
                </a:solidFill>
                <a:latin typeface="Georgia" panose="02040502050405020303" pitchFamily="18" charset="0"/>
              </a:rPr>
              <a:t>Report MedCity: 100 million wearable health devices to be shipped in next five years</a:t>
            </a:r>
            <a:endParaRPr lang="it-IT" sz="28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15759" y="1935825"/>
            <a:ext cx="7716032" cy="4159577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Close to 100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million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wearable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remote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patient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health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monitoring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 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devices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will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be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shipped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 over the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next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five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 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years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it-IT" altLang="it-IT" sz="1200" dirty="0" err="1" smtClean="0">
                <a:solidFill>
                  <a:srgbClr val="0073CB"/>
                </a:solidFill>
                <a:latin typeface="Helvetica Neue"/>
                <a:hlinkClick r:id="rId2" tooltip="(Registration Required)"/>
              </a:rPr>
              <a:t>according</a:t>
            </a:r>
            <a:r>
              <a:rPr lang="it-IT" altLang="it-IT" sz="1200" dirty="0" smtClean="0">
                <a:solidFill>
                  <a:srgbClr val="0073CB"/>
                </a:solidFill>
                <a:latin typeface="Helvetica Neue"/>
                <a:hlinkClick r:id="rId2" tooltip="(Registration Required)"/>
              </a:rPr>
              <a:t> to ABI </a:t>
            </a:r>
            <a:r>
              <a:rPr lang="it-IT" altLang="it-IT" sz="1200" dirty="0" err="1" smtClean="0">
                <a:solidFill>
                  <a:srgbClr val="0073CB"/>
                </a:solidFill>
                <a:latin typeface="Helvetica Neue"/>
                <a:hlinkClick r:id="rId2" tooltip="(Registration Required)"/>
              </a:rPr>
              <a:t>Research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which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says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the market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is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”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boosted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by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growing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interest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and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awareness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about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the benefits of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supporting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healthcare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away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from the hospital and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into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patients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’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homes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.”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It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certainly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doesn’t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hurt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that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within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the last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six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months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tech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behemoths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 </a:t>
            </a:r>
            <a:r>
              <a:rPr lang="it-IT" altLang="it-IT" sz="1200" dirty="0" smtClean="0">
                <a:solidFill>
                  <a:srgbClr val="0073CB"/>
                </a:solidFill>
                <a:latin typeface="Helvetica Neue"/>
                <a:hlinkClick r:id="rId3"/>
              </a:rPr>
              <a:t>Google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it-IT" altLang="it-IT" sz="1200" dirty="0" smtClean="0">
                <a:solidFill>
                  <a:srgbClr val="0073CB"/>
                </a:solidFill>
                <a:latin typeface="Helvetica Neue"/>
                <a:hlinkClick r:id="rId4"/>
              </a:rPr>
              <a:t>Samsung 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and, just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this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week, </a:t>
            </a:r>
            <a:r>
              <a:rPr lang="it-IT" altLang="it-IT" sz="1200" dirty="0" smtClean="0">
                <a:solidFill>
                  <a:srgbClr val="0073CB"/>
                </a:solidFill>
                <a:latin typeface="Helvetica Neue"/>
                <a:hlinkClick r:id="rId5"/>
              </a:rPr>
              <a:t>Apple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have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announced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plans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for remote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patient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monitoring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devices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Still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 the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ability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to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collect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and share data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securely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from a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variety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of  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vendor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devices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with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patients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 providers and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payers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remains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a “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key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part of the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emerging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opportunity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,”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according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to ABI, and with the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aforementioned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giants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jumping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into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the game,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it’s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likely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that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security and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sharing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will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be more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attainable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“Data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has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traditionally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resided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in silos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belonging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to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specific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applications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delivered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primarily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by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device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vendors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themselves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,” Jonathan Collins,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principal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analyst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ABI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Research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it-IT" altLang="it-IT" sz="1200" dirty="0" err="1" smtClean="0">
                <a:solidFill>
                  <a:srgbClr val="0073CB"/>
                </a:solidFill>
                <a:latin typeface="Helvetica Neue"/>
                <a:hlinkClick r:id="rId6"/>
              </a:rPr>
              <a:t>said</a:t>
            </a:r>
            <a:r>
              <a:rPr lang="it-IT" altLang="it-IT" sz="1200" dirty="0" smtClean="0">
                <a:solidFill>
                  <a:srgbClr val="0073CB"/>
                </a:solidFill>
                <a:latin typeface="Helvetica Neue"/>
                <a:hlinkClick r:id="rId6"/>
              </a:rPr>
              <a:t> in a statement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. “New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cloud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platforms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capable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of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collecting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data from a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range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of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vendor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devices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and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sharing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it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securely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with a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range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of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related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parties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including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patients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healthcare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providers, and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payers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will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drive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adoption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and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bring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more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connected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333333"/>
                </a:solidFill>
                <a:latin typeface="Helvetica Neue"/>
              </a:rPr>
              <a:t>devices</a:t>
            </a:r>
            <a:r>
              <a:rPr lang="it-IT" altLang="it-IT" sz="1200" dirty="0" smtClean="0">
                <a:solidFill>
                  <a:srgbClr val="333333"/>
                </a:solidFill>
                <a:latin typeface="Helvetica Neue"/>
              </a:rPr>
              <a:t> to market.”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Consumer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interest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,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according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to ABI,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is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growing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, and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established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wireless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devices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from the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likes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of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FitBit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and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Jawbone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have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 some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patients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looking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for the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same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functionality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from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medical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devices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. For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example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,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glucose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monitoring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devices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 from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Dexcom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,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Animas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,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Medtronic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 and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others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are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using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wearable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wireless technology to help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patients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connect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and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manage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conditions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with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their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providers. And wireless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connectivity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is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increasingly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embedded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in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pulse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oximeters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,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blood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 pressure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cuffs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, ECG </a:t>
            </a:r>
            <a:r>
              <a:rPr lang="it-IT" altLang="it-IT" sz="1200" b="1" dirty="0" err="1" smtClean="0">
                <a:solidFill>
                  <a:srgbClr val="444444"/>
                </a:solidFill>
                <a:latin typeface="Helvetica Neue"/>
              </a:rPr>
              <a:t>monitors</a:t>
            </a:r>
            <a:r>
              <a:rPr lang="it-IT" altLang="it-IT" sz="1200" b="1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and a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host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of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emerging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devices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focused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on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specific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health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conditions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and body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parameters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.</a:t>
            </a:r>
            <a:endParaRPr lang="it-IT" altLang="it-IT" sz="1200" dirty="0" smtClean="0">
              <a:solidFill>
                <a:srgbClr val="333333"/>
              </a:solidFill>
              <a:latin typeface="Helvetica Neue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The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latest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ABI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research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report, “The Remote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Patient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Management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Revolution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: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Wearable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Devices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 and Open Management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Platforms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,”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is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  part of </a:t>
            </a:r>
            <a:r>
              <a:rPr lang="it-IT" altLang="it-IT" sz="1200" dirty="0" err="1" smtClean="0">
                <a:solidFill>
                  <a:srgbClr val="444444"/>
                </a:solidFill>
                <a:latin typeface="Helvetica Neue"/>
              </a:rPr>
              <a:t>ABI’s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 </a:t>
            </a:r>
            <a:r>
              <a:rPr lang="it-IT" altLang="it-IT" sz="1200" dirty="0" err="1" smtClean="0">
                <a:solidFill>
                  <a:srgbClr val="79A2BD"/>
                </a:solidFill>
                <a:latin typeface="Helvetica Neue"/>
                <a:hlinkClick r:id="rId7"/>
              </a:rPr>
              <a:t>mHealth</a:t>
            </a:r>
            <a:r>
              <a:rPr lang="it-IT" altLang="it-IT" sz="1200" dirty="0" smtClean="0">
                <a:solidFill>
                  <a:srgbClr val="79A2BD"/>
                </a:solidFill>
                <a:latin typeface="Helvetica Neue"/>
                <a:hlinkClick r:id="rId7"/>
              </a:rPr>
              <a:t> </a:t>
            </a:r>
            <a:r>
              <a:rPr lang="it-IT" altLang="it-IT" sz="1200" dirty="0" err="1" smtClean="0">
                <a:solidFill>
                  <a:srgbClr val="79A2BD"/>
                </a:solidFill>
                <a:latin typeface="Helvetica Neue"/>
                <a:hlinkClick r:id="rId7"/>
              </a:rPr>
              <a:t>Wearables</a:t>
            </a:r>
            <a:r>
              <a:rPr lang="it-IT" altLang="it-IT" sz="1200" dirty="0" smtClean="0">
                <a:solidFill>
                  <a:srgbClr val="79A2BD"/>
                </a:solidFill>
                <a:latin typeface="Helvetica Neue"/>
                <a:hlinkClick r:id="rId7"/>
              </a:rPr>
              <a:t>, </a:t>
            </a:r>
            <a:r>
              <a:rPr lang="it-IT" altLang="it-IT" sz="1200" dirty="0" err="1" smtClean="0">
                <a:solidFill>
                  <a:srgbClr val="79A2BD"/>
                </a:solidFill>
                <a:latin typeface="Helvetica Neue"/>
                <a:hlinkClick r:id="rId7"/>
              </a:rPr>
              <a:t>Platforms</a:t>
            </a:r>
            <a:r>
              <a:rPr lang="it-IT" altLang="it-IT" sz="1200" dirty="0" smtClean="0">
                <a:solidFill>
                  <a:srgbClr val="79A2BD"/>
                </a:solidFill>
                <a:latin typeface="Helvetica Neue"/>
                <a:hlinkClick r:id="rId7"/>
              </a:rPr>
              <a:t> and Services Market </a:t>
            </a:r>
            <a:r>
              <a:rPr lang="it-IT" altLang="it-IT" sz="1200" dirty="0" err="1" smtClean="0">
                <a:solidFill>
                  <a:srgbClr val="79A2BD"/>
                </a:solidFill>
                <a:latin typeface="Helvetica Neue"/>
                <a:hlinkClick r:id="rId7"/>
              </a:rPr>
              <a:t>Research</a:t>
            </a:r>
            <a:r>
              <a:rPr lang="it-IT" altLang="it-IT" sz="1200" dirty="0" smtClean="0">
                <a:solidFill>
                  <a:srgbClr val="444444"/>
                </a:solidFill>
                <a:latin typeface="Helvetica Neue"/>
              </a:rPr>
              <a:t>.</a:t>
            </a:r>
            <a:endParaRPr lang="it-IT" altLang="it-IT" sz="1200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785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45682" y="2944267"/>
            <a:ext cx="1760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Grazie</a:t>
            </a:r>
            <a:endParaRPr lang="it-IT" sz="4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una «App»?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"App" è l'abbreviazione del termine Applicazione.</a:t>
            </a:r>
          </a:p>
          <a:p>
            <a:r>
              <a:rPr lang="it-IT" sz="2400" dirty="0" smtClean="0"/>
              <a:t>Si tratta di un programma creato per essere installato su dispositivi Mobili (Smartphone e Tablet) che interagisce con le funzioni del dispositivo e con l'utente che lo utilizza.</a:t>
            </a:r>
          </a:p>
          <a:p>
            <a:pPr lvl="1"/>
            <a:r>
              <a:rPr lang="it-IT" sz="1800" dirty="0" err="1" smtClean="0"/>
              <a:t>WebApp</a:t>
            </a:r>
            <a:r>
              <a:rPr lang="it-IT" sz="1800" dirty="0" smtClean="0"/>
              <a:t>: insieme di pagine web visualizzate sul dispositivo mobile.</a:t>
            </a:r>
          </a:p>
          <a:p>
            <a:pPr lvl="1"/>
            <a:r>
              <a:rPr lang="it-IT" sz="1800" dirty="0" smtClean="0"/>
              <a:t>m-site: trasposizione del sito web sul dispositivo mobile</a:t>
            </a:r>
            <a:r>
              <a:rPr lang="it-IT" sz="1800" dirty="0"/>
              <a:t>. </a:t>
            </a:r>
            <a:endParaRPr lang="it-IT" sz="1800" dirty="0" smtClean="0"/>
          </a:p>
          <a:p>
            <a:pPr lvl="1"/>
            <a:r>
              <a:rPr lang="it-IT" sz="1800" dirty="0" smtClean="0"/>
              <a:t>In entrambi i casi si </a:t>
            </a:r>
            <a:r>
              <a:rPr lang="it-IT" sz="1800" dirty="0"/>
              <a:t>deve avere un collegamento internet per utilizzarle. È residente in rete.</a:t>
            </a:r>
          </a:p>
          <a:p>
            <a:pPr lvl="1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5413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42895" y="3646732"/>
            <a:ext cx="8501062" cy="21881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42895" y="1769464"/>
            <a:ext cx="8501062" cy="21881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4290" y="1966586"/>
            <a:ext cx="7716032" cy="4159577"/>
          </a:xfrm>
        </p:spPr>
        <p:txBody>
          <a:bodyPr>
            <a:normAutofit/>
          </a:bodyPr>
          <a:lstStyle/>
          <a:p>
            <a:r>
              <a:rPr lang="it-IT" sz="1800" dirty="0" smtClean="0"/>
              <a:t>3 Aprile 1973 – Prima telefonata da cellulare (Motorola)</a:t>
            </a:r>
          </a:p>
          <a:p>
            <a:r>
              <a:rPr lang="it-IT" sz="1800" dirty="0" smtClean="0"/>
              <a:t>1982 - Definizione del protocollo </a:t>
            </a:r>
            <a:r>
              <a:rPr lang="it-IT" sz="1800" dirty="0" smtClean="0">
                <a:hlinkClick r:id="rId2" tooltip="TCP/IP"/>
              </a:rPr>
              <a:t>TCP/IP</a:t>
            </a:r>
            <a:r>
              <a:rPr lang="it-IT" sz="1800" dirty="0" smtClean="0"/>
              <a:t> e della parola "</a:t>
            </a:r>
            <a:r>
              <a:rPr lang="it-IT" sz="1800" dirty="0" smtClean="0">
                <a:hlinkClick r:id="rId3" tooltip="Internet"/>
              </a:rPr>
              <a:t>Internet</a:t>
            </a:r>
            <a:r>
              <a:rPr lang="it-IT" sz="1800" dirty="0" smtClean="0"/>
              <a:t>"</a:t>
            </a:r>
          </a:p>
          <a:p>
            <a:r>
              <a:rPr lang="it-IT" sz="1800" dirty="0" smtClean="0"/>
              <a:t>1983 – Primo Cellulare in vendita: Motorola </a:t>
            </a:r>
            <a:r>
              <a:rPr lang="it-IT" sz="1800" dirty="0" err="1" smtClean="0"/>
              <a:t>Dynatac</a:t>
            </a:r>
            <a:r>
              <a:rPr lang="it-IT" sz="1800" dirty="0" smtClean="0"/>
              <a:t> 8000x</a:t>
            </a:r>
          </a:p>
          <a:p>
            <a:r>
              <a:rPr lang="it-IT" sz="1800" dirty="0" smtClean="0"/>
              <a:t>1996 – Nokia 9000 Communicator: e-mail e navigazione</a:t>
            </a:r>
          </a:p>
          <a:p>
            <a:r>
              <a:rPr lang="it-IT" sz="1800" dirty="0" smtClean="0"/>
              <a:t>2003 – </a:t>
            </a:r>
            <a:r>
              <a:rPr lang="it-IT" sz="1800" dirty="0" err="1" smtClean="0"/>
              <a:t>Blackberry</a:t>
            </a:r>
            <a:r>
              <a:rPr lang="it-IT" sz="1800" dirty="0" smtClean="0"/>
              <a:t>: e-mail e web senza costi aggiuntivi</a:t>
            </a:r>
          </a:p>
          <a:p>
            <a:r>
              <a:rPr lang="it-IT" sz="1800" dirty="0" smtClean="0"/>
              <a:t>9 Gennaio 2007 - </a:t>
            </a:r>
            <a:r>
              <a:rPr lang="it-IT" sz="1800" dirty="0" err="1" smtClean="0"/>
              <a:t>iPhone</a:t>
            </a:r>
            <a:endParaRPr lang="it-IT" sz="1800" dirty="0" smtClean="0"/>
          </a:p>
          <a:p>
            <a:r>
              <a:rPr lang="it-IT" sz="1800" dirty="0" smtClean="0"/>
              <a:t>10 Luglio 2008 - Apre Apple App </a:t>
            </a:r>
            <a:r>
              <a:rPr lang="it-IT" sz="1800" dirty="0" err="1" smtClean="0"/>
              <a:t>Store</a:t>
            </a:r>
            <a:r>
              <a:rPr lang="it-IT" sz="1800" dirty="0" smtClean="0"/>
              <a:t> con circa 500 App di terze parti</a:t>
            </a:r>
          </a:p>
          <a:p>
            <a:r>
              <a:rPr lang="it-IT" sz="1800" dirty="0" smtClean="0"/>
              <a:t>9 settembre 2008 - iPod</a:t>
            </a:r>
          </a:p>
          <a:p>
            <a:r>
              <a:rPr lang="it-IT" sz="1800" dirty="0" smtClean="0"/>
              <a:t>2009 - </a:t>
            </a:r>
            <a:r>
              <a:rPr lang="it-IT" sz="1800" dirty="0" err="1" smtClean="0"/>
              <a:t>Android</a:t>
            </a:r>
            <a:r>
              <a:rPr lang="it-IT" sz="1800" dirty="0" smtClean="0"/>
              <a:t> Market, poi Google Play</a:t>
            </a:r>
          </a:p>
          <a:p>
            <a:r>
              <a:rPr lang="it-IT" sz="1800" dirty="0" smtClean="0"/>
              <a:t>2010 - Windows </a:t>
            </a:r>
            <a:r>
              <a:rPr lang="it-IT" sz="1800" dirty="0"/>
              <a:t>Phone Market </a:t>
            </a:r>
            <a:r>
              <a:rPr lang="it-IT" sz="1800" dirty="0" err="1"/>
              <a:t>Place</a:t>
            </a:r>
            <a:endParaRPr lang="it-IT" sz="1800" dirty="0"/>
          </a:p>
          <a:p>
            <a:r>
              <a:rPr lang="it-IT" sz="1800" dirty="0" smtClean="0"/>
              <a:t>27 gennaio 2010 - </a:t>
            </a:r>
            <a:r>
              <a:rPr lang="it-IT" sz="1800" dirty="0" err="1" smtClean="0"/>
              <a:t>iPad</a:t>
            </a:r>
            <a:endParaRPr lang="it-IT" sz="18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7505892" y="2249281"/>
            <a:ext cx="112082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7200" dirty="0" smtClean="0"/>
              <a:t>34</a:t>
            </a:r>
            <a:endParaRPr lang="it-IT" sz="7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05892" y="4387643"/>
            <a:ext cx="112082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7200" dirty="0" smtClean="0"/>
              <a:t>3</a:t>
            </a:r>
            <a:endParaRPr lang="it-IT" sz="7200" dirty="0"/>
          </a:p>
        </p:txBody>
      </p:sp>
      <p:sp>
        <p:nvSpPr>
          <p:cNvPr id="8" name="Rettangolo 7"/>
          <p:cNvSpPr/>
          <p:nvPr/>
        </p:nvSpPr>
        <p:spPr>
          <a:xfrm>
            <a:off x="342895" y="3612377"/>
            <a:ext cx="8501062" cy="34952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0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Numeri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App in vendita negli App </a:t>
            </a:r>
            <a:r>
              <a:rPr lang="it-IT" sz="2400" dirty="0" err="1" smtClean="0"/>
              <a:t>Store</a:t>
            </a:r>
            <a:r>
              <a:rPr lang="it-IT" sz="2400" dirty="0" smtClean="0"/>
              <a:t> sono circa 1,5 milioni nell’App </a:t>
            </a:r>
            <a:r>
              <a:rPr lang="it-IT" sz="2400" dirty="0" err="1" smtClean="0"/>
              <a:t>Store</a:t>
            </a:r>
            <a:r>
              <a:rPr lang="it-IT" sz="2400" dirty="0"/>
              <a:t> </a:t>
            </a:r>
            <a:r>
              <a:rPr lang="it-IT" sz="2400" dirty="0" smtClean="0"/>
              <a:t>(Apple </a:t>
            </a:r>
            <a:r>
              <a:rPr lang="it-IT" sz="2400" dirty="0" err="1" smtClean="0"/>
              <a:t>inc</a:t>
            </a:r>
            <a:r>
              <a:rPr lang="it-IT" sz="2400" dirty="0" smtClean="0"/>
              <a:t>.), 1 Milione in Google Play (fonte </a:t>
            </a:r>
            <a:r>
              <a:rPr lang="it-IT" sz="2400" dirty="0" err="1" smtClean="0"/>
              <a:t>AppBrain</a:t>
            </a:r>
            <a:r>
              <a:rPr lang="it-IT" sz="2400" dirty="0" smtClean="0"/>
              <a:t>), 150mila (Windows).</a:t>
            </a:r>
          </a:p>
          <a:p>
            <a:r>
              <a:rPr lang="it-IT" sz="2400" dirty="0" smtClean="0"/>
              <a:t>Le applicazioni scaricate ad oggi sono circa 50 Miliardi (fonte </a:t>
            </a:r>
            <a:r>
              <a:rPr lang="it-IT" sz="2400" dirty="0" err="1" smtClean="0"/>
              <a:t>Gartner</a:t>
            </a:r>
            <a:r>
              <a:rPr lang="it-IT" sz="2400" dirty="0" smtClean="0"/>
              <a:t>).</a:t>
            </a:r>
          </a:p>
          <a:p>
            <a:r>
              <a:rPr lang="it-IT" sz="2400" dirty="0" smtClean="0"/>
              <a:t>Il 93% delle App scaricate sono gratuite</a:t>
            </a:r>
            <a:endParaRPr lang="it-IT" sz="2400" dirty="0"/>
          </a:p>
        </p:txBody>
      </p:sp>
      <p:graphicFrame>
        <p:nvGraphicFramePr>
          <p:cNvPr id="6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62873"/>
              </p:ext>
            </p:extLst>
          </p:nvPr>
        </p:nvGraphicFramePr>
        <p:xfrm>
          <a:off x="887413" y="4642803"/>
          <a:ext cx="77152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1543050"/>
                <a:gridCol w="1543050"/>
                <a:gridCol w="1543050"/>
                <a:gridCol w="154305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Store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App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Store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 B$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2,5 B$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 B$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 B$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Google Play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N/A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0,35 B$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2,3 B$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 B$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Windows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0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3755" t="23243" r="25073" b="17578"/>
          <a:stretch/>
        </p:blipFill>
        <p:spPr>
          <a:xfrm>
            <a:off x="1471612" y="785812"/>
            <a:ext cx="5943601" cy="3864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3646" t="38477" r="25073" b="32813"/>
          <a:stretch/>
        </p:blipFill>
        <p:spPr>
          <a:xfrm>
            <a:off x="1471612" y="4713391"/>
            <a:ext cx="5943601" cy="1870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ettangolo 1"/>
          <p:cNvSpPr/>
          <p:nvPr/>
        </p:nvSpPr>
        <p:spPr>
          <a:xfrm>
            <a:off x="2700338" y="76519"/>
            <a:ext cx="6186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Sono state già sviluppate più di 100.000 App nel settore della salute e del benessere.</a:t>
            </a:r>
          </a:p>
        </p:txBody>
      </p:sp>
    </p:spTree>
    <p:extLst>
      <p:ext uri="{BB962C8B-B14F-4D97-AF65-F5344CB8AC3E}">
        <p14:creationId xmlns:p14="http://schemas.microsoft.com/office/powerpoint/2010/main" val="19287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3872" t="11914" r="15080" b="7226"/>
          <a:stretch/>
        </p:blipFill>
        <p:spPr>
          <a:xfrm>
            <a:off x="251793" y="759447"/>
            <a:ext cx="8615362" cy="55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4092" t="11329" r="17057" b="6640"/>
          <a:stretch/>
        </p:blipFill>
        <p:spPr>
          <a:xfrm>
            <a:off x="414338" y="821017"/>
            <a:ext cx="8372475" cy="56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Modelli di Business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2356711" y="2698534"/>
            <a:ext cx="1898476" cy="3602636"/>
            <a:chOff x="4229687" y="1769464"/>
            <a:chExt cx="2457450" cy="4914900"/>
          </a:xfrm>
        </p:grpSpPr>
        <p:pic>
          <p:nvPicPr>
            <p:cNvPr id="5" name="Picture 5" descr="C:\Users\Utente\Dropbox\Appocrate\Prenoting\telefoni\ricerc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9687" y="1769464"/>
              <a:ext cx="2457450" cy="4914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404" y="2580567"/>
              <a:ext cx="1886396" cy="3348353"/>
            </a:xfrm>
            <a:prstGeom prst="rect">
              <a:avLst/>
            </a:prstGeom>
          </p:spPr>
        </p:pic>
      </p:grpSp>
      <p:grpSp>
        <p:nvGrpSpPr>
          <p:cNvPr id="13" name="Gruppo 12"/>
          <p:cNvGrpSpPr/>
          <p:nvPr/>
        </p:nvGrpSpPr>
        <p:grpSpPr>
          <a:xfrm>
            <a:off x="5174399" y="2695566"/>
            <a:ext cx="1820516" cy="3602636"/>
            <a:chOff x="7068441" y="1966586"/>
            <a:chExt cx="1775522" cy="3602636"/>
          </a:xfrm>
        </p:grpSpPr>
        <p:pic>
          <p:nvPicPr>
            <p:cNvPr id="11" name="Picture 5" descr="C:\Users\Utente\Dropbox\Appocrate\Prenoting\telefoni\ricerc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68441" y="1966586"/>
              <a:ext cx="1775522" cy="3602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230" y="2557463"/>
              <a:ext cx="1389994" cy="2471100"/>
            </a:xfrm>
            <a:prstGeom prst="rect">
              <a:avLst/>
            </a:prstGeom>
          </p:spPr>
        </p:pic>
      </p:grpSp>
      <p:sp>
        <p:nvSpPr>
          <p:cNvPr id="14" name="Rettangolo 13"/>
          <p:cNvSpPr/>
          <p:nvPr/>
        </p:nvSpPr>
        <p:spPr>
          <a:xfrm>
            <a:off x="5308234" y="2211444"/>
            <a:ext cx="168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Audience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626051" y="2211444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Vendita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56" y="992963"/>
            <a:ext cx="1678969" cy="2436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0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1092</Words>
  <Application>Microsoft Office PowerPoint</Application>
  <PresentationFormat>Presentazione su schermo (4:3)</PresentationFormat>
  <Paragraphs>147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Helvetica Neue</vt:lpstr>
      <vt:lpstr>Roboto Light</vt:lpstr>
      <vt:lpstr>Roboto Medium</vt:lpstr>
      <vt:lpstr>Tema di Office</vt:lpstr>
      <vt:lpstr>Presentazione standard di PowerPoint</vt:lpstr>
      <vt:lpstr>App. Medicali</vt:lpstr>
      <vt:lpstr>Cosa è una «App»?</vt:lpstr>
      <vt:lpstr>La Storia</vt:lpstr>
      <vt:lpstr>I Numeri</vt:lpstr>
      <vt:lpstr>Presentazione standard di PowerPoint</vt:lpstr>
      <vt:lpstr>Presentazione standard di PowerPoint</vt:lpstr>
      <vt:lpstr>Presentazione standard di PowerPoint</vt:lpstr>
      <vt:lpstr>Modelli di Business</vt:lpstr>
      <vt:lpstr>App in vendita</vt:lpstr>
      <vt:lpstr>App in vendita</vt:lpstr>
      <vt:lpstr>App Free (Lite)</vt:lpstr>
      <vt:lpstr>In-App Purchase (Freemium)</vt:lpstr>
      <vt:lpstr>FisioCam Utilizza la macchina fotografica del tablet per analizzare la postura</vt:lpstr>
      <vt:lpstr>Modello di Business Audience</vt:lpstr>
      <vt:lpstr>App Gratuite con modello «a Monte»</vt:lpstr>
      <vt:lpstr>Presentazione standard di PowerPoint</vt:lpstr>
      <vt:lpstr>App B2B</vt:lpstr>
      <vt:lpstr>App di Supporto alla Comunicazione</vt:lpstr>
      <vt:lpstr>Otto Chocolates</vt:lpstr>
      <vt:lpstr>Creazione Audience Pura</vt:lpstr>
      <vt:lpstr>Pubblicità</vt:lpstr>
      <vt:lpstr>Tipi di Pubblicità</vt:lpstr>
      <vt:lpstr>Modelli di Pagamento</vt:lpstr>
      <vt:lpstr>Mobile-Commerce</vt:lpstr>
      <vt:lpstr>App per Gestione Dispositivi terzi (Wearable) App di supporto all’oggetto</vt:lpstr>
      <vt:lpstr>Report MedCity: 100 million wearable health devices to be shipped in next five years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silvia stefana;Michele Maltese</dc:creator>
  <cp:lastModifiedBy>Michele Maltese</cp:lastModifiedBy>
  <cp:revision>104</cp:revision>
  <cp:lastPrinted>2013-11-21T10:18:09Z</cp:lastPrinted>
  <dcterms:created xsi:type="dcterms:W3CDTF">2013-11-07T11:25:11Z</dcterms:created>
  <dcterms:modified xsi:type="dcterms:W3CDTF">2014-09-17T17:59:49Z</dcterms:modified>
</cp:coreProperties>
</file>