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79" r:id="rId5"/>
    <p:sldId id="27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lvl1pPr>
      <a:defRPr sz="2400">
        <a:latin typeface="+mj-lt"/>
        <a:ea typeface="+mj-ea"/>
        <a:cs typeface="+mj-cs"/>
        <a:sym typeface="Avenir Roman"/>
      </a:defRPr>
    </a:lvl1pPr>
    <a:lvl2pPr>
      <a:defRPr sz="2400">
        <a:latin typeface="+mj-lt"/>
        <a:ea typeface="+mj-ea"/>
        <a:cs typeface="+mj-cs"/>
        <a:sym typeface="Avenir Roman"/>
      </a:defRPr>
    </a:lvl2pPr>
    <a:lvl3pPr>
      <a:defRPr sz="2400">
        <a:latin typeface="+mj-lt"/>
        <a:ea typeface="+mj-ea"/>
        <a:cs typeface="+mj-cs"/>
        <a:sym typeface="Avenir Roman"/>
      </a:defRPr>
    </a:lvl3pPr>
    <a:lvl4pPr>
      <a:defRPr sz="2400">
        <a:latin typeface="+mj-lt"/>
        <a:ea typeface="+mj-ea"/>
        <a:cs typeface="+mj-cs"/>
        <a:sym typeface="Avenir Roman"/>
      </a:defRPr>
    </a:lvl4pPr>
    <a:lvl5pPr>
      <a:defRPr sz="2400">
        <a:latin typeface="+mj-lt"/>
        <a:ea typeface="+mj-ea"/>
        <a:cs typeface="+mj-cs"/>
        <a:sym typeface="Avenir Roman"/>
      </a:defRPr>
    </a:lvl5pPr>
    <a:lvl6pPr>
      <a:defRPr sz="2400">
        <a:latin typeface="+mj-lt"/>
        <a:ea typeface="+mj-ea"/>
        <a:cs typeface="+mj-cs"/>
        <a:sym typeface="Avenir Roman"/>
      </a:defRPr>
    </a:lvl6pPr>
    <a:lvl7pPr>
      <a:defRPr sz="2400">
        <a:latin typeface="+mj-lt"/>
        <a:ea typeface="+mj-ea"/>
        <a:cs typeface="+mj-cs"/>
        <a:sym typeface="Avenir Roman"/>
      </a:defRPr>
    </a:lvl7pPr>
    <a:lvl8pPr>
      <a:defRPr sz="2400">
        <a:latin typeface="+mj-lt"/>
        <a:ea typeface="+mj-ea"/>
        <a:cs typeface="+mj-cs"/>
        <a:sym typeface="Avenir Roman"/>
      </a:defRPr>
    </a:lvl8pPr>
    <a:lvl9pPr>
      <a:defRPr sz="2400">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a:tcStyle>
        <a:tcBdr/>
        <a:fill>
          <a:solidFill>
            <a:srgbClr val="E6F6E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a:tcStyle>
        <a:tcBdr/>
        <a:fill>
          <a:solidFill>
            <a:srgbClr val="E6F6E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a:tcStyle>
        <a:tcBdr/>
        <a:fill>
          <a:solidFill>
            <a:srgbClr val="E7E7F3"/>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39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lvl="0"/>
            <a:endParaRPr lang="it-IT"/>
          </a:p>
        </c:rich>
      </c:tx>
      <c:layout/>
      <c:overlay val="1"/>
    </c:title>
    <c:autoTitleDeleted val="0"/>
    <c:plotArea>
      <c:layout>
        <c:manualLayout>
          <c:layoutTarget val="inner"/>
          <c:xMode val="edge"/>
          <c:yMode val="edge"/>
          <c:x val="0.10983999999999999"/>
          <c:y val="5.0000000000000001E-3"/>
          <c:w val="0.66455699999999995"/>
          <c:h val="0.77780499999999997"/>
        </c:manualLayout>
      </c:layout>
      <c:pieChart>
        <c:varyColors val="0"/>
        <c:ser>
          <c:idx val="0"/>
          <c:order val="0"/>
          <c:tx>
            <c:strRef>
              <c:f>Sheet1!$A$2</c:f>
              <c:strCache>
                <c:ptCount val="1"/>
                <c:pt idx="0">
                  <c:v>Number of apps</c:v>
                </c:pt>
              </c:strCache>
            </c:strRef>
          </c:tx>
          <c:spPr>
            <a:solidFill>
              <a:srgbClr val="FF7E79"/>
            </a:solidFill>
            <a:ln w="9525" cap="flat">
              <a:solidFill>
                <a:srgbClr val="F9F9F9"/>
              </a:solidFill>
              <a:prstDash val="solid"/>
              <a:bevel/>
            </a:ln>
            <a:effectLst/>
          </c:spPr>
          <c:explosion val="10"/>
          <c:dPt>
            <c:idx val="0"/>
            <c:bubble3D val="0"/>
          </c:dPt>
          <c:dPt>
            <c:idx val="1"/>
            <c:bubble3D val="0"/>
            <c:explosion val="0"/>
            <c:spPr>
              <a:solidFill>
                <a:srgbClr val="C0C0C0"/>
              </a:solidFill>
              <a:ln w="9525" cap="flat">
                <a:solidFill>
                  <a:srgbClr val="F9F9F9"/>
                </a:solidFill>
                <a:prstDash val="solid"/>
                <a:bevel/>
              </a:ln>
              <a:effectLst/>
            </c:spPr>
          </c:dPt>
          <c:dLbls>
            <c:numFmt formatCode="#,##0%" sourceLinked="0"/>
            <c:txPr>
              <a:bodyPr/>
              <a:lstStyle/>
              <a:p>
                <a:pPr lvl="0">
                  <a:defRPr sz="1800" b="0" i="0" u="none" strike="noStrike">
                    <a:solidFill>
                      <a:srgbClr val="000000"/>
                    </a:solidFill>
                    <a:effectLst/>
                    <a:latin typeface="Avenir Roman"/>
                  </a:defRPr>
                </a:pPr>
                <a:endParaRPr lang="it-IT"/>
              </a:p>
            </c:txPr>
            <c:dLblPos val="inEnd"/>
            <c:showLegendKey val="0"/>
            <c:showVal val="0"/>
            <c:showCatName val="0"/>
            <c:showSerName val="0"/>
            <c:showPercent val="1"/>
            <c:showBubbleSize val="0"/>
            <c:showLeaderLines val="0"/>
          </c:dLbls>
          <c:cat>
            <c:strRef>
              <c:f>Sheet1!$B$1:$C$1</c:f>
              <c:strCache>
                <c:ptCount val="2"/>
                <c:pt idx="0">
                  <c:v>Diabetes Management (67 apps)</c:v>
                </c:pt>
                <c:pt idx="1">
                  <c:v>Diabetes [other] (885 apps)</c:v>
                </c:pt>
              </c:strCache>
            </c:strRef>
          </c:cat>
          <c:val>
            <c:numRef>
              <c:f>Sheet1!$B$2:$C$2</c:f>
              <c:numCache>
                <c:formatCode>General</c:formatCode>
                <c:ptCount val="2"/>
                <c:pt idx="0">
                  <c:v>67</c:v>
                </c:pt>
                <c:pt idx="1">
                  <c:v>885</c:v>
                </c:pt>
              </c:numCache>
            </c:numRef>
          </c:val>
        </c:ser>
        <c:dLbls>
          <c:showLegendKey val="0"/>
          <c:showVal val="0"/>
          <c:showCatName val="0"/>
          <c:showSerName val="0"/>
          <c:showPercent val="0"/>
          <c:showBubbleSize val="0"/>
          <c:showLeaderLines val="0"/>
        </c:dLbls>
        <c:firstSliceAng val="81"/>
      </c:pieChart>
      <c:spPr>
        <a:noFill/>
        <a:ln w="12700" cap="flat">
          <a:noFill/>
          <a:miter lim="400000"/>
        </a:ln>
        <a:effectLst/>
      </c:spPr>
    </c:plotArea>
    <c:legend>
      <c:legendPos val="b"/>
      <c:layout>
        <c:manualLayout>
          <c:xMode val="edge"/>
          <c:yMode val="edge"/>
          <c:x val="5.0000000000000001E-3"/>
          <c:y val="0.81480799999999998"/>
          <c:w val="1"/>
          <c:h val="0.19769200000000001"/>
        </c:manualLayout>
      </c:layout>
      <c:overlay val="1"/>
      <c:spPr>
        <a:noFill/>
        <a:ln w="12700" cap="flat">
          <a:noFill/>
          <a:miter lim="400000"/>
        </a:ln>
        <a:effectLst/>
      </c:spPr>
      <c:txPr>
        <a:bodyPr/>
        <a:lstStyle/>
        <a:p>
          <a:pPr lvl="0">
            <a:defRPr sz="1800" b="0" i="0" u="none" strike="noStrike">
              <a:solidFill>
                <a:srgbClr val="000000"/>
              </a:solidFill>
              <a:effectLst/>
              <a:latin typeface="Avenir Roman"/>
            </a:defRPr>
          </a:pPr>
          <a:endParaRPr lang="it-IT"/>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lvl="0"/>
            <a:endParaRPr lang="it-IT"/>
          </a:p>
        </c:rich>
      </c:tx>
      <c:layout/>
      <c:overlay val="1"/>
    </c:title>
    <c:autoTitleDeleted val="0"/>
    <c:plotArea>
      <c:layout>
        <c:manualLayout>
          <c:layoutTarget val="inner"/>
          <c:xMode val="edge"/>
          <c:yMode val="edge"/>
          <c:x val="0.35231099999999999"/>
          <c:y val="0.186615"/>
          <c:w val="0.44128400000000001"/>
          <c:h val="0.81338500000000002"/>
        </c:manualLayout>
      </c:layout>
      <c:pieChart>
        <c:varyColors val="0"/>
        <c:ser>
          <c:idx val="0"/>
          <c:order val="0"/>
          <c:tx>
            <c:strRef>
              <c:f>Sheet1!$A$2</c:f>
              <c:strCache>
                <c:ptCount val="1"/>
                <c:pt idx="0">
                  <c:v>Number of apps</c:v>
                </c:pt>
              </c:strCache>
            </c:strRef>
          </c:tx>
          <c:spPr>
            <a:solidFill>
              <a:srgbClr val="D6D6D6"/>
            </a:solidFill>
            <a:ln w="9525" cap="flat">
              <a:solidFill>
                <a:srgbClr val="F9F9F9"/>
              </a:solidFill>
              <a:prstDash val="solid"/>
              <a:bevel/>
            </a:ln>
            <a:effectLst/>
          </c:spPr>
          <c:explosion val="11"/>
          <c:dPt>
            <c:idx val="0"/>
            <c:bubble3D val="0"/>
          </c:dPt>
          <c:dPt>
            <c:idx val="1"/>
            <c:bubble3D val="0"/>
            <c:explosion val="4"/>
            <c:spPr>
              <a:solidFill>
                <a:srgbClr val="15C726"/>
              </a:solidFill>
              <a:ln w="9525" cap="flat">
                <a:solidFill>
                  <a:srgbClr val="F9F9F9"/>
                </a:solidFill>
                <a:prstDash val="solid"/>
                <a:bevel/>
              </a:ln>
              <a:effectLst/>
            </c:spPr>
          </c:dPt>
          <c:dLbls>
            <c:numFmt formatCode="#,##0%" sourceLinked="0"/>
            <c:txPr>
              <a:bodyPr/>
              <a:lstStyle/>
              <a:p>
                <a:pPr lvl="0">
                  <a:defRPr sz="1800" b="0" i="0" u="none" strike="noStrike">
                    <a:solidFill>
                      <a:srgbClr val="000000"/>
                    </a:solidFill>
                    <a:effectLst/>
                    <a:latin typeface="Avenir Roman"/>
                  </a:defRPr>
                </a:pPr>
                <a:endParaRPr lang="it-IT"/>
              </a:p>
            </c:txPr>
            <c:dLblPos val="inEnd"/>
            <c:showLegendKey val="0"/>
            <c:showVal val="0"/>
            <c:showCatName val="0"/>
            <c:showSerName val="0"/>
            <c:showPercent val="1"/>
            <c:showBubbleSize val="0"/>
            <c:showLeaderLines val="0"/>
          </c:dLbls>
          <c:cat>
            <c:strRef>
              <c:f>Sheet1!$B$1:$C$1</c:f>
              <c:strCache>
                <c:ptCount val="2"/>
                <c:pt idx="0">
                  <c:v>Diabetes [other] + No update within a year (911 apps)</c:v>
                </c:pt>
                <c:pt idx="1">
                  <c:v>At least an update within a year (41 apps)</c:v>
                </c:pt>
              </c:strCache>
            </c:strRef>
          </c:cat>
          <c:val>
            <c:numRef>
              <c:f>Sheet1!$B$2:$C$2</c:f>
              <c:numCache>
                <c:formatCode>General</c:formatCode>
                <c:ptCount val="2"/>
                <c:pt idx="0">
                  <c:v>911</c:v>
                </c:pt>
                <c:pt idx="1">
                  <c:v>41</c:v>
                </c:pt>
              </c:numCache>
            </c:numRef>
          </c:val>
        </c:ser>
        <c:dLbls>
          <c:showLegendKey val="0"/>
          <c:showVal val="0"/>
          <c:showCatName val="0"/>
          <c:showSerName val="0"/>
          <c:showPercent val="0"/>
          <c:showBubbleSize val="0"/>
          <c:showLeaderLines val="0"/>
        </c:dLbls>
        <c:firstSliceAng val="100"/>
      </c:pieChart>
      <c:spPr>
        <a:noFill/>
        <a:ln w="12700" cap="flat">
          <a:noFill/>
          <a:miter lim="400000"/>
        </a:ln>
        <a:effectLst/>
      </c:spPr>
    </c:plotArea>
    <c:legend>
      <c:legendPos val="t"/>
      <c:layout>
        <c:manualLayout>
          <c:xMode val="edge"/>
          <c:yMode val="edge"/>
          <c:x val="5.0000000000000001E-3"/>
          <c:y val="5.0000000000000001E-3"/>
          <c:w val="1"/>
          <c:h val="0.16481899999999999"/>
        </c:manualLayout>
      </c:layout>
      <c:overlay val="1"/>
      <c:spPr>
        <a:noFill/>
        <a:ln w="12700" cap="flat">
          <a:noFill/>
          <a:miter lim="400000"/>
        </a:ln>
        <a:effectLst/>
      </c:spPr>
      <c:txPr>
        <a:bodyPr/>
        <a:lstStyle/>
        <a:p>
          <a:pPr lvl="0">
            <a:defRPr sz="1800" b="0" i="0" u="none" strike="noStrike">
              <a:solidFill>
                <a:srgbClr val="000000"/>
              </a:solidFill>
              <a:effectLst/>
              <a:latin typeface="Avenir Roman"/>
            </a:defRPr>
          </a:pPr>
          <a:endParaRPr lang="it-IT"/>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lvl="0">
              <a:defRPr sz="2600" b="0" i="0" u="none" strike="noStrike">
                <a:solidFill>
                  <a:srgbClr val="000000"/>
                </a:solidFill>
                <a:effectLst/>
                <a:latin typeface="Avenir Roman"/>
              </a:defRPr>
            </a:pPr>
            <a:r>
              <a:rPr lang="en-US" sz="2600" b="0" i="0" u="none" strike="noStrike">
                <a:solidFill>
                  <a:srgbClr val="000000"/>
                </a:solidFill>
                <a:effectLst/>
                <a:latin typeface="Avenir Roman"/>
              </a:rPr>
              <a:t>Number of updates within a year</a:t>
            </a:r>
          </a:p>
        </c:rich>
      </c:tx>
      <c:layout>
        <c:manualLayout>
          <c:xMode val="edge"/>
          <c:yMode val="edge"/>
          <c:x val="0.20605699999999999"/>
          <c:y val="5.0000000000000001E-3"/>
          <c:w val="0.58788499999999999"/>
          <c:h val="0.207289"/>
        </c:manualLayout>
      </c:layout>
      <c:overlay val="1"/>
      <c:spPr>
        <a:noFill/>
        <a:effectLst/>
      </c:spPr>
    </c:title>
    <c:autoTitleDeleted val="0"/>
    <c:plotArea>
      <c:layout>
        <c:manualLayout>
          <c:layoutTarget val="inner"/>
          <c:xMode val="edge"/>
          <c:yMode val="edge"/>
          <c:x val="6.3330300000000006E-2"/>
          <c:y val="0.207289"/>
          <c:w val="0.93667"/>
          <c:h val="0.65008100000000002"/>
        </c:manualLayout>
      </c:layout>
      <c:barChart>
        <c:barDir val="col"/>
        <c:grouping val="clustered"/>
        <c:varyColors val="0"/>
        <c:ser>
          <c:idx val="0"/>
          <c:order val="0"/>
          <c:tx>
            <c:strRef>
              <c:f>Sheet1!$A$2</c:f>
            </c:strRef>
          </c:tx>
          <c:spPr>
            <a:solidFill>
              <a:srgbClr val="5E86B8"/>
            </a:solidFill>
            <a:ln w="9525" cap="flat">
              <a:solidFill>
                <a:srgbClr val="F9F9F9"/>
              </a:solidFill>
              <a:prstDash val="solid"/>
              <a:bevel/>
            </a:ln>
            <a:effectLst/>
          </c:spPr>
          <c:invertIfNegative val="0"/>
          <c:dLbls>
            <c:numFmt formatCode="#,##0" sourceLinked="0"/>
            <c:txPr>
              <a:bodyPr/>
              <a:lstStyle/>
              <a:p>
                <a:pPr lvl="0">
                  <a:defRPr sz="1800" b="0" i="0" u="none" strike="noStrike">
                    <a:solidFill>
                      <a:srgbClr val="535353"/>
                    </a:solidFill>
                    <a:effectLst/>
                    <a:latin typeface="Avenir Roman"/>
                  </a:defRPr>
                </a:pPr>
                <a:endParaRPr lang="it-IT"/>
              </a:p>
            </c:txPr>
            <c:dLblPos val="outEnd"/>
            <c:showLegendKey val="0"/>
            <c:showVal val="1"/>
            <c:showCatName val="0"/>
            <c:showSerName val="0"/>
            <c:showPercent val="0"/>
            <c:showBubbleSize val="0"/>
            <c:showLeaderLines val="0"/>
          </c:dLbls>
          <c:cat>
            <c:strRef>
              <c:f>Sheet1!$B$1:$AP$1</c:f>
              <c:strCache>
                <c:ptCount val="41"/>
              </c:strCache>
            </c:strRef>
          </c:cat>
          <c:val>
            <c:numRef>
              <c:f>Sheet1!$B$2:$AP$2</c:f>
              <c:numCache>
                <c:formatCode>General</c:formatCode>
                <c:ptCount val="41"/>
                <c:pt idx="0">
                  <c:v>2</c:v>
                </c:pt>
                <c:pt idx="1">
                  <c:v>4</c:v>
                </c:pt>
                <c:pt idx="2">
                  <c:v>4</c:v>
                </c:pt>
                <c:pt idx="3">
                  <c:v>8</c:v>
                </c:pt>
                <c:pt idx="4">
                  <c:v>10</c:v>
                </c:pt>
                <c:pt idx="5">
                  <c:v>3</c:v>
                </c:pt>
                <c:pt idx="6">
                  <c:v>2</c:v>
                </c:pt>
                <c:pt idx="7">
                  <c:v>3</c:v>
                </c:pt>
                <c:pt idx="8">
                  <c:v>4</c:v>
                </c:pt>
                <c:pt idx="9">
                  <c:v>1</c:v>
                </c:pt>
                <c:pt idx="10">
                  <c:v>2</c:v>
                </c:pt>
                <c:pt idx="11">
                  <c:v>4</c:v>
                </c:pt>
                <c:pt idx="12">
                  <c:v>2</c:v>
                </c:pt>
                <c:pt idx="13">
                  <c:v>4</c:v>
                </c:pt>
                <c:pt idx="14">
                  <c:v>7</c:v>
                </c:pt>
                <c:pt idx="15">
                  <c:v>3</c:v>
                </c:pt>
                <c:pt idx="16">
                  <c:v>4</c:v>
                </c:pt>
                <c:pt idx="17">
                  <c:v>2</c:v>
                </c:pt>
                <c:pt idx="18">
                  <c:v>1</c:v>
                </c:pt>
                <c:pt idx="19">
                  <c:v>1</c:v>
                </c:pt>
                <c:pt idx="20">
                  <c:v>3</c:v>
                </c:pt>
                <c:pt idx="21">
                  <c:v>0</c:v>
                </c:pt>
                <c:pt idx="22">
                  <c:v>7</c:v>
                </c:pt>
                <c:pt idx="23">
                  <c:v>7</c:v>
                </c:pt>
                <c:pt idx="24">
                  <c:v>2</c:v>
                </c:pt>
                <c:pt idx="25">
                  <c:v>3</c:v>
                </c:pt>
                <c:pt idx="26">
                  <c:v>3</c:v>
                </c:pt>
                <c:pt idx="27">
                  <c:v>2</c:v>
                </c:pt>
                <c:pt idx="28">
                  <c:v>8</c:v>
                </c:pt>
                <c:pt idx="29">
                  <c:v>5</c:v>
                </c:pt>
                <c:pt idx="30">
                  <c:v>3</c:v>
                </c:pt>
                <c:pt idx="31">
                  <c:v>2</c:v>
                </c:pt>
                <c:pt idx="32">
                  <c:v>7</c:v>
                </c:pt>
                <c:pt idx="33">
                  <c:v>1</c:v>
                </c:pt>
                <c:pt idx="34">
                  <c:v>1</c:v>
                </c:pt>
                <c:pt idx="35">
                  <c:v>11</c:v>
                </c:pt>
                <c:pt idx="36">
                  <c:v>5</c:v>
                </c:pt>
                <c:pt idx="37">
                  <c:v>4</c:v>
                </c:pt>
                <c:pt idx="38">
                  <c:v>1</c:v>
                </c:pt>
                <c:pt idx="39">
                  <c:v>1</c:v>
                </c:pt>
                <c:pt idx="40">
                  <c:v>0</c:v>
                </c:pt>
              </c:numCache>
            </c:numRef>
          </c:val>
        </c:ser>
        <c:dLbls>
          <c:showLegendKey val="0"/>
          <c:showVal val="0"/>
          <c:showCatName val="0"/>
          <c:showSerName val="0"/>
          <c:showPercent val="0"/>
          <c:showBubbleSize val="0"/>
        </c:dLbls>
        <c:gapWidth val="150"/>
        <c:axId val="22463232"/>
        <c:axId val="22464768"/>
      </c:barChart>
      <c:catAx>
        <c:axId val="22463232"/>
        <c:scaling>
          <c:orientation val="minMax"/>
        </c:scaling>
        <c:delete val="0"/>
        <c:axPos val="b"/>
        <c:numFmt formatCode="General" sourceLinked="1"/>
        <c:majorTickMark val="out"/>
        <c:minorTickMark val="none"/>
        <c:tickLblPos val="low"/>
        <c:spPr>
          <a:ln w="12700" cap="flat">
            <a:solidFill>
              <a:srgbClr val="000000"/>
            </a:solidFill>
            <a:prstDash val="solid"/>
            <a:miter lim="400000"/>
          </a:ln>
        </c:spPr>
        <c:txPr>
          <a:bodyPr rot="0"/>
          <a:lstStyle/>
          <a:p>
            <a:pPr lvl="0">
              <a:defRPr sz="1800" b="0" i="0" u="none" strike="noStrike">
                <a:solidFill>
                  <a:srgbClr val="000000"/>
                </a:solidFill>
                <a:effectLst/>
                <a:latin typeface="Avenir Roman"/>
              </a:defRPr>
            </a:pPr>
            <a:endParaRPr lang="it-IT"/>
          </a:p>
        </c:txPr>
        <c:crossAx val="22464768"/>
        <c:crosses val="autoZero"/>
        <c:auto val="1"/>
        <c:lblAlgn val="ctr"/>
        <c:lblOffset val="100"/>
        <c:noMultiLvlLbl val="1"/>
      </c:catAx>
      <c:valAx>
        <c:axId val="22464768"/>
        <c:scaling>
          <c:orientation val="minMax"/>
        </c:scaling>
        <c:delete val="0"/>
        <c:axPos val="l"/>
        <c:majorGridlines>
          <c:spPr>
            <a:ln w="12700" cap="flat">
              <a:solidFill>
                <a:srgbClr val="888888"/>
              </a:solidFill>
              <a:prstDash val="solid"/>
              <a:bevel/>
            </a:ln>
          </c:spPr>
        </c:majorGridlines>
        <c:numFmt formatCode="0" sourceLinked="0"/>
        <c:majorTickMark val="out"/>
        <c:minorTickMark val="none"/>
        <c:tickLblPos val="nextTo"/>
        <c:spPr>
          <a:ln w="12700" cap="flat">
            <a:solidFill>
              <a:srgbClr val="000000"/>
            </a:solidFill>
            <a:prstDash val="solid"/>
            <a:miter lim="400000"/>
          </a:ln>
        </c:spPr>
        <c:txPr>
          <a:bodyPr rot="0"/>
          <a:lstStyle/>
          <a:p>
            <a:pPr lvl="0">
              <a:defRPr sz="1800" b="0" i="0" u="none" strike="noStrike">
                <a:solidFill>
                  <a:srgbClr val="000000"/>
                </a:solidFill>
                <a:effectLst/>
                <a:latin typeface="Avenir Roman"/>
              </a:defRPr>
            </a:pPr>
            <a:endParaRPr lang="it-IT"/>
          </a:p>
        </c:txPr>
        <c:crossAx val="22463232"/>
        <c:crosses val="autoZero"/>
        <c:crossBetween val="between"/>
        <c:majorUnit val="3"/>
        <c:minorUnit val="1.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lvl="0">
              <a:defRPr sz="2600" b="0" i="0" u="none" strike="noStrike">
                <a:solidFill>
                  <a:srgbClr val="000000"/>
                </a:solidFill>
                <a:effectLst/>
                <a:latin typeface="Avenir Roman"/>
              </a:defRPr>
            </a:pPr>
            <a:r>
              <a:rPr lang="it-IT" sz="2600" b="0" i="0" u="none" strike="noStrike">
                <a:solidFill>
                  <a:srgbClr val="000000"/>
                </a:solidFill>
                <a:effectLst/>
                <a:latin typeface="Avenir Roman"/>
              </a:rPr>
              <a:t>Price Tier</a:t>
            </a:r>
          </a:p>
        </c:rich>
      </c:tx>
      <c:layout>
        <c:manualLayout>
          <c:xMode val="edge"/>
          <c:yMode val="edge"/>
          <c:x val="0.66099300000000005"/>
          <c:y val="5.0000000000000001E-3"/>
          <c:w val="0.163352"/>
          <c:h val="0.170407"/>
        </c:manualLayout>
      </c:layout>
      <c:overlay val="1"/>
      <c:spPr>
        <a:noFill/>
        <a:effectLst/>
      </c:spPr>
    </c:title>
    <c:autoTitleDeleted val="0"/>
    <c:plotArea>
      <c:layout>
        <c:manualLayout>
          <c:layoutTarget val="inner"/>
          <c:xMode val="edge"/>
          <c:yMode val="edge"/>
          <c:x val="0.55818800000000002"/>
          <c:y val="0.170407"/>
          <c:w val="0.36896099999999998"/>
          <c:h val="0.692801"/>
        </c:manualLayout>
      </c:layout>
      <c:pieChart>
        <c:varyColors val="0"/>
        <c:ser>
          <c:idx val="0"/>
          <c:order val="0"/>
          <c:tx>
            <c:strRef>
              <c:f>Sheet1!$A$2</c:f>
              <c:strCache>
                <c:ptCount val="1"/>
                <c:pt idx="0">
                  <c:v>Price tier</c:v>
                </c:pt>
              </c:strCache>
            </c:strRef>
          </c:tx>
          <c:spPr>
            <a:solidFill>
              <a:srgbClr val="FF7E79"/>
            </a:solidFill>
            <a:ln w="9525" cap="flat">
              <a:solidFill>
                <a:srgbClr val="F9F9F9"/>
              </a:solidFill>
              <a:prstDash val="solid"/>
              <a:bevel/>
            </a:ln>
            <a:effectLst/>
          </c:spPr>
          <c:dPt>
            <c:idx val="0"/>
            <c:bubble3D val="0"/>
          </c:dPt>
          <c:dPt>
            <c:idx val="1"/>
            <c:bubble3D val="0"/>
            <c:spPr>
              <a:solidFill>
                <a:srgbClr val="C0C0C0"/>
              </a:solidFill>
              <a:ln w="9525" cap="flat">
                <a:solidFill>
                  <a:srgbClr val="F9F9F9"/>
                </a:solidFill>
                <a:prstDash val="solid"/>
                <a:bevel/>
              </a:ln>
              <a:effectLst/>
            </c:spPr>
          </c:dPt>
          <c:dPt>
            <c:idx val="2"/>
            <c:bubble3D val="0"/>
            <c:spPr>
              <a:solidFill>
                <a:srgbClr val="E7A13D"/>
              </a:solidFill>
              <a:ln w="9525" cap="flat">
                <a:solidFill>
                  <a:srgbClr val="F9F9F9"/>
                </a:solidFill>
                <a:prstDash val="solid"/>
                <a:bevel/>
              </a:ln>
              <a:effectLst/>
            </c:spPr>
          </c:dPt>
          <c:dPt>
            <c:idx val="3"/>
            <c:bubble3D val="0"/>
            <c:spPr>
              <a:solidFill>
                <a:srgbClr val="BC2D30"/>
              </a:solidFill>
              <a:ln w="9525" cap="flat">
                <a:solidFill>
                  <a:srgbClr val="F9F9F9"/>
                </a:solidFill>
                <a:prstDash val="solid"/>
                <a:bevel/>
              </a:ln>
              <a:effectLst/>
            </c:spPr>
          </c:dPt>
          <c:dPt>
            <c:idx val="4"/>
            <c:bubble3D val="0"/>
            <c:spPr>
              <a:solidFill>
                <a:srgbClr val="FFFFFF"/>
              </a:solidFill>
              <a:ln w="9525" cap="flat">
                <a:solidFill>
                  <a:srgbClr val="F9F9F9"/>
                </a:solidFill>
                <a:prstDash val="solid"/>
                <a:bevel/>
              </a:ln>
              <a:effectLst/>
            </c:spPr>
          </c:dPt>
          <c:dPt>
            <c:idx val="5"/>
            <c:bubble3D val="0"/>
            <c:spPr>
              <a:solidFill>
                <a:srgbClr val="FFFFFF"/>
              </a:solidFill>
              <a:ln w="9525" cap="flat">
                <a:solidFill>
                  <a:srgbClr val="F9F9F9"/>
                </a:solidFill>
                <a:prstDash val="solid"/>
                <a:bevel/>
              </a:ln>
              <a:effectLst/>
            </c:spPr>
          </c:dPt>
          <c:dPt>
            <c:idx val="6"/>
            <c:bubble3D val="0"/>
            <c:spPr>
              <a:solidFill>
                <a:srgbClr val="531B93"/>
              </a:solidFill>
              <a:ln w="9525" cap="flat">
                <a:solidFill>
                  <a:srgbClr val="FAFAFA"/>
                </a:solidFill>
                <a:prstDash val="solid"/>
                <a:bevel/>
              </a:ln>
              <a:effectLst/>
            </c:spPr>
          </c:dPt>
          <c:dLbls>
            <c:dLbl>
              <c:idx val="4"/>
              <c:layout>
                <c:manualLayout>
                  <c:x val="-1.0414231017399021E-2"/>
                  <c:y val="0.1089485399069946"/>
                </c:manualLayout>
              </c:layout>
              <c:numFmt formatCode="#,##0%" sourceLinked="0"/>
              <c:spPr/>
              <c:txPr>
                <a:bodyPr/>
                <a:lstStyle/>
                <a:p>
                  <a:pPr lvl="0">
                    <a:defRPr sz="1800" b="0" i="0" u="none" strike="noStrike">
                      <a:solidFill>
                        <a:schemeClr val="bg1"/>
                      </a:solidFill>
                      <a:effectLst/>
                      <a:latin typeface="Avenir Roman"/>
                    </a:defRPr>
                  </a:pPr>
                  <a:endParaRPr lang="it-IT"/>
                </a:p>
              </c:txPr>
              <c:dLblPos val="bestFit"/>
              <c:showLegendKey val="0"/>
              <c:showVal val="0"/>
              <c:showCatName val="0"/>
              <c:showSerName val="0"/>
              <c:showPercent val="1"/>
              <c:showBubbleSize val="0"/>
            </c:dLbl>
            <c:dLbl>
              <c:idx val="5"/>
              <c:delete val="1"/>
            </c:dLbl>
            <c:dLbl>
              <c:idx val="6"/>
              <c:delete val="1"/>
            </c:dLbl>
            <c:numFmt formatCode="#,##0%" sourceLinked="0"/>
            <c:txPr>
              <a:bodyPr/>
              <a:lstStyle/>
              <a:p>
                <a:pPr lvl="0">
                  <a:defRPr sz="1800" b="0" i="0" u="none" strike="noStrike">
                    <a:solidFill>
                      <a:srgbClr val="000000"/>
                    </a:solidFill>
                    <a:effectLst/>
                    <a:latin typeface="Avenir Roman"/>
                  </a:defRPr>
                </a:pPr>
                <a:endParaRPr lang="it-IT"/>
              </a:p>
            </c:txPr>
            <c:dLblPos val="outEnd"/>
            <c:showLegendKey val="0"/>
            <c:showVal val="0"/>
            <c:showCatName val="0"/>
            <c:showSerName val="0"/>
            <c:showPercent val="1"/>
            <c:showBubbleSize val="0"/>
            <c:showLeaderLines val="0"/>
          </c:dLbls>
          <c:cat>
            <c:strRef>
              <c:f>Sheet1!$B$1:$H$1</c:f>
              <c:strCache>
                <c:ptCount val="7"/>
                <c:pt idx="0">
                  <c:v>Free (27 apps)</c:v>
                </c:pt>
                <c:pt idx="1">
                  <c:v>Less than $5 (8 apps)</c:v>
                </c:pt>
                <c:pt idx="2">
                  <c:v>Between $5 and $9.99 (5 apps)</c:v>
                </c:pt>
                <c:pt idx="3">
                  <c:v>Between $10 and $15 (1 app)</c:v>
                </c:pt>
                <c:pt idx="4">
                  <c:v>.</c:v>
                </c:pt>
                <c:pt idx="5">
                  <c:v>.</c:v>
                </c:pt>
                <c:pt idx="6">
                  <c:v>More than $15 (none)</c:v>
                </c:pt>
              </c:strCache>
            </c:strRef>
          </c:cat>
          <c:val>
            <c:numRef>
              <c:f>Sheet1!$B$2:$H$2</c:f>
              <c:numCache>
                <c:formatCode>General</c:formatCode>
                <c:ptCount val="7"/>
                <c:pt idx="0">
                  <c:v>27</c:v>
                </c:pt>
                <c:pt idx="1">
                  <c:v>8</c:v>
                </c:pt>
                <c:pt idx="2">
                  <c:v>5</c:v>
                </c:pt>
                <c:pt idx="3">
                  <c:v>1</c:v>
                </c:pt>
                <c:pt idx="4">
                  <c:v>0</c:v>
                </c:pt>
                <c:pt idx="5">
                  <c:v>0</c:v>
                </c:pt>
                <c:pt idx="6">
                  <c:v>0</c:v>
                </c:pt>
              </c:numCache>
            </c:numRef>
          </c:val>
        </c:ser>
        <c:dLbls>
          <c:showLegendKey val="0"/>
          <c:showVal val="0"/>
          <c:showCatName val="0"/>
          <c:showSerName val="0"/>
          <c:showPercent val="0"/>
          <c:showBubbleSize val="0"/>
          <c:showLeaderLines val="0"/>
        </c:dLbls>
        <c:firstSliceAng val="122"/>
      </c:pieChart>
      <c:spPr>
        <a:noFill/>
        <a:ln w="12700" cap="flat">
          <a:noFill/>
          <a:miter lim="400000"/>
        </a:ln>
        <a:effectLst/>
      </c:spPr>
    </c:plotArea>
    <c:legend>
      <c:legendPos val="r"/>
      <c:layout>
        <c:manualLayout>
          <c:xMode val="edge"/>
          <c:yMode val="edge"/>
          <c:x val="5.0000000000000001E-3"/>
          <c:y val="0.12828400000000001"/>
          <c:w val="0.666161"/>
          <c:h val="0.50137200000000004"/>
        </c:manualLayout>
      </c:layout>
      <c:overlay val="1"/>
      <c:spPr>
        <a:noFill/>
        <a:ln w="12700" cap="flat">
          <a:noFill/>
          <a:miter lim="400000"/>
        </a:ln>
        <a:effectLst/>
      </c:spPr>
      <c:txPr>
        <a:bodyPr/>
        <a:lstStyle/>
        <a:p>
          <a:pPr lvl="0">
            <a:defRPr sz="1800" b="0" i="0" u="none" strike="noStrike">
              <a:solidFill>
                <a:srgbClr val="000000"/>
              </a:solidFill>
              <a:effectLst/>
              <a:latin typeface="Avenir Roman"/>
            </a:defRPr>
          </a:pPr>
          <a:endParaRPr lang="it-IT"/>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lvl="0">
              <a:defRPr sz="3200" b="0" i="0" u="none" strike="noStrike">
                <a:solidFill>
                  <a:srgbClr val="424242"/>
                </a:solidFill>
                <a:effectLst/>
                <a:latin typeface="Avenir Roman"/>
              </a:defRPr>
            </a:pPr>
            <a:r>
              <a:rPr lang="it-IT" sz="3200" b="0" i="0" u="none" strike="noStrike">
                <a:solidFill>
                  <a:srgbClr val="424242"/>
                </a:solidFill>
                <a:effectLst/>
                <a:latin typeface="Avenir Roman"/>
              </a:rPr>
              <a:t>Diabetes Type</a:t>
            </a:r>
          </a:p>
        </c:rich>
      </c:tx>
      <c:layout>
        <c:manualLayout>
          <c:xMode val="edge"/>
          <c:yMode val="edge"/>
          <c:x val="0.28761199999999998"/>
          <c:y val="5.0000000000000001E-3"/>
          <c:w val="0.42477700000000002"/>
          <c:h val="0.213061"/>
        </c:manualLayout>
      </c:layout>
      <c:overlay val="1"/>
      <c:spPr>
        <a:noFill/>
        <a:effectLst/>
      </c:spPr>
    </c:title>
    <c:autoTitleDeleted val="0"/>
    <c:plotArea>
      <c:layout>
        <c:manualLayout>
          <c:layoutTarget val="inner"/>
          <c:xMode val="edge"/>
          <c:yMode val="edge"/>
          <c:x val="0.213061"/>
          <c:y val="0.213061"/>
          <c:w val="0.57387900000000003"/>
          <c:h val="0.57387900000000003"/>
        </c:manualLayout>
      </c:layout>
      <c:pieChart>
        <c:varyColors val="0"/>
        <c:ser>
          <c:idx val="0"/>
          <c:order val="0"/>
          <c:tx>
            <c:strRef>
              <c:f>Sheet1!$A$2</c:f>
              <c:strCache>
                <c:ptCount val="1"/>
                <c:pt idx="0">
                  <c:v>Diabetes Type</c:v>
                </c:pt>
              </c:strCache>
            </c:strRef>
          </c:tx>
          <c:spPr>
            <a:solidFill>
              <a:srgbClr val="FFD479"/>
            </a:solidFill>
            <a:ln w="9525" cap="flat">
              <a:solidFill>
                <a:srgbClr val="F9F9F9"/>
              </a:solidFill>
              <a:prstDash val="solid"/>
              <a:bevel/>
            </a:ln>
            <a:effectLst/>
          </c:spPr>
          <c:dPt>
            <c:idx val="0"/>
            <c:bubble3D val="0"/>
          </c:dPt>
          <c:dPt>
            <c:idx val="1"/>
            <c:bubble3D val="0"/>
            <c:spPr>
              <a:solidFill>
                <a:srgbClr val="D783FF"/>
              </a:solidFill>
              <a:ln w="9525" cap="flat">
                <a:solidFill>
                  <a:srgbClr val="F9F9F9"/>
                </a:solidFill>
                <a:prstDash val="solid"/>
                <a:bevel/>
              </a:ln>
              <a:effectLst/>
            </c:spPr>
          </c:dPt>
          <c:dPt>
            <c:idx val="2"/>
            <c:bubble3D val="0"/>
            <c:spPr>
              <a:solidFill>
                <a:srgbClr val="76D6FF"/>
              </a:solidFill>
              <a:ln w="9525" cap="flat">
                <a:solidFill>
                  <a:srgbClr val="F9F9F9"/>
                </a:solidFill>
                <a:prstDash val="solid"/>
                <a:bevel/>
              </a:ln>
              <a:effectLst/>
            </c:spPr>
          </c:dPt>
          <c:dLbls>
            <c:dLbl>
              <c:idx val="0"/>
              <c:layout/>
              <c:tx>
                <c:rich>
                  <a:bodyPr/>
                  <a:lstStyle/>
                  <a:p>
                    <a:r>
                      <a:rPr lang="en-US" dirty="0" smtClean="0"/>
                      <a:t>Type </a:t>
                    </a:r>
                    <a:r>
                      <a:rPr lang="en-US" dirty="0"/>
                      <a:t>1 </a:t>
                    </a:r>
                    <a:endParaRPr lang="en-US" dirty="0" smtClean="0"/>
                  </a:p>
                  <a:p>
                    <a:r>
                      <a:rPr lang="en-US" dirty="0" smtClean="0"/>
                      <a:t>(</a:t>
                    </a:r>
                    <a:r>
                      <a:rPr lang="en-US" dirty="0"/>
                      <a:t>13 apps)
32%</a:t>
                    </a:r>
                  </a:p>
                </c:rich>
              </c:tx>
              <c:dLblPos val="outEnd"/>
              <c:showLegendKey val="0"/>
              <c:showVal val="0"/>
              <c:showCatName val="1"/>
              <c:showSerName val="0"/>
              <c:showPercent val="1"/>
              <c:showBubbleSize val="0"/>
            </c:dLbl>
            <c:dLbl>
              <c:idx val="1"/>
              <c:layout/>
              <c:tx>
                <c:rich>
                  <a:bodyPr/>
                  <a:lstStyle/>
                  <a:p>
                    <a:r>
                      <a:rPr lang="en-US" dirty="0"/>
                      <a:t>Type 2 </a:t>
                    </a:r>
                    <a:endParaRPr lang="en-US" dirty="0" smtClean="0"/>
                  </a:p>
                  <a:p>
                    <a:r>
                      <a:rPr lang="en-US" dirty="0" smtClean="0"/>
                      <a:t>(</a:t>
                    </a:r>
                    <a:r>
                      <a:rPr lang="en-US" dirty="0"/>
                      <a:t>2 apps)
5%</a:t>
                    </a:r>
                  </a:p>
                </c:rich>
              </c:tx>
              <c:dLblPos val="outEnd"/>
              <c:showLegendKey val="0"/>
              <c:showVal val="0"/>
              <c:showCatName val="1"/>
              <c:showSerName val="0"/>
              <c:showPercent val="1"/>
              <c:showBubbleSize val="0"/>
            </c:dLbl>
            <c:dLbl>
              <c:idx val="2"/>
              <c:layout/>
              <c:tx>
                <c:rich>
                  <a:bodyPr/>
                  <a:lstStyle/>
                  <a:p>
                    <a:r>
                      <a:rPr lang="en-US" dirty="0"/>
                      <a:t>Both </a:t>
                    </a:r>
                    <a:endParaRPr lang="en-US" dirty="0" smtClean="0"/>
                  </a:p>
                  <a:p>
                    <a:r>
                      <a:rPr lang="en-US" dirty="0" smtClean="0"/>
                      <a:t>(</a:t>
                    </a:r>
                    <a:r>
                      <a:rPr lang="en-US" dirty="0"/>
                      <a:t>26 apps)
63%</a:t>
                    </a:r>
                  </a:p>
                </c:rich>
              </c:tx>
              <c:dLblPos val="outEnd"/>
              <c:showLegendKey val="0"/>
              <c:showVal val="0"/>
              <c:showCatName val="1"/>
              <c:showSerName val="0"/>
              <c:showPercent val="1"/>
              <c:showBubbleSize val="0"/>
            </c:dLbl>
            <c:numFmt formatCode="#,##0%" sourceLinked="0"/>
            <c:txPr>
              <a:bodyPr/>
              <a:lstStyle/>
              <a:p>
                <a:pPr lvl="0">
                  <a:defRPr sz="1800" b="0" i="0" u="none" strike="noStrike">
                    <a:solidFill>
                      <a:srgbClr val="000000"/>
                    </a:solidFill>
                    <a:effectLst/>
                    <a:latin typeface="Avenir Roman"/>
                  </a:defRPr>
                </a:pPr>
                <a:endParaRPr lang="it-IT"/>
              </a:p>
            </c:txPr>
            <c:dLblPos val="outEnd"/>
            <c:showLegendKey val="0"/>
            <c:showVal val="0"/>
            <c:showCatName val="1"/>
            <c:showSerName val="0"/>
            <c:showPercent val="1"/>
            <c:showBubbleSize val="0"/>
            <c:showLeaderLines val="0"/>
          </c:dLbls>
          <c:cat>
            <c:strRef>
              <c:f>Sheet1!$B$1:$D$1</c:f>
              <c:strCache>
                <c:ptCount val="3"/>
                <c:pt idx="0">
                  <c:v>Type 1 (13 apps)</c:v>
                </c:pt>
                <c:pt idx="1">
                  <c:v>Type 2 (2 apps)</c:v>
                </c:pt>
                <c:pt idx="2">
                  <c:v>Both (26 apps)</c:v>
                </c:pt>
              </c:strCache>
            </c:strRef>
          </c:cat>
          <c:val>
            <c:numRef>
              <c:f>Sheet1!$B$2:$D$2</c:f>
              <c:numCache>
                <c:formatCode>General</c:formatCode>
                <c:ptCount val="3"/>
                <c:pt idx="0">
                  <c:v>13</c:v>
                </c:pt>
                <c:pt idx="1">
                  <c:v>2</c:v>
                </c:pt>
                <c:pt idx="2">
                  <c:v>26</c:v>
                </c:pt>
              </c:numCache>
            </c:numRef>
          </c:val>
        </c:ser>
        <c:dLbls>
          <c:showLegendKey val="0"/>
          <c:showVal val="0"/>
          <c:showCatName val="0"/>
          <c:showSerName val="0"/>
          <c:showPercent val="0"/>
          <c:showBubbleSize val="0"/>
          <c:showLeaderLines val="0"/>
        </c:dLbls>
        <c:firstSliceAng val="18"/>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lvl="0">
              <a:defRPr sz="2900" b="0" i="0" u="none" strike="noStrike">
                <a:solidFill>
                  <a:srgbClr val="424242"/>
                </a:solidFill>
                <a:effectLst/>
                <a:latin typeface="Avenir Roman"/>
              </a:defRPr>
            </a:pPr>
            <a:r>
              <a:rPr lang="it-IT" sz="2900" b="0" i="0" u="none" strike="noStrike">
                <a:solidFill>
                  <a:srgbClr val="424242"/>
                </a:solidFill>
                <a:effectLst/>
                <a:latin typeface="Avenir Roman"/>
              </a:rPr>
              <a:t>Data Entry Procedure</a:t>
            </a:r>
          </a:p>
        </c:rich>
      </c:tx>
      <c:layout>
        <c:manualLayout>
          <c:xMode val="edge"/>
          <c:yMode val="edge"/>
          <c:x val="7.08728E-2"/>
          <c:y val="5.0000000000000001E-3"/>
          <c:w val="0.35743399999999997"/>
          <c:h val="0.161222"/>
        </c:manualLayout>
      </c:layout>
      <c:overlay val="1"/>
      <c:spPr>
        <a:noFill/>
        <a:effectLst/>
      </c:spPr>
    </c:title>
    <c:autoTitleDeleted val="0"/>
    <c:plotArea>
      <c:layout>
        <c:manualLayout>
          <c:layoutTarget val="inner"/>
          <c:xMode val="edge"/>
          <c:yMode val="edge"/>
          <c:x val="6.6717700000000005E-2"/>
          <c:y val="0.161222"/>
          <c:w val="0.36574400000000001"/>
          <c:h val="0.70937600000000001"/>
        </c:manualLayout>
      </c:layout>
      <c:pieChart>
        <c:varyColors val="0"/>
        <c:ser>
          <c:idx val="0"/>
          <c:order val="0"/>
          <c:tx>
            <c:strRef>
              <c:f>Sheet1!$A$2</c:f>
              <c:strCache>
                <c:ptCount val="1"/>
                <c:pt idx="0">
                  <c:v>Data Entry Procedure</c:v>
                </c:pt>
              </c:strCache>
            </c:strRef>
          </c:tx>
          <c:spPr>
            <a:solidFill>
              <a:srgbClr val="FF7E79"/>
            </a:solidFill>
            <a:ln w="9525" cap="flat">
              <a:solidFill>
                <a:srgbClr val="F9F9F9"/>
              </a:solidFill>
              <a:prstDash val="solid"/>
              <a:bevel/>
            </a:ln>
            <a:effectLst/>
          </c:spPr>
          <c:explosion val="4"/>
          <c:dPt>
            <c:idx val="0"/>
            <c:bubble3D val="0"/>
          </c:dPt>
          <c:dPt>
            <c:idx val="1"/>
            <c:bubble3D val="0"/>
            <c:spPr>
              <a:solidFill>
                <a:srgbClr val="0096FF"/>
              </a:solidFill>
              <a:ln w="9525" cap="flat">
                <a:solidFill>
                  <a:srgbClr val="F9F9F9"/>
                </a:solidFill>
                <a:prstDash val="solid"/>
                <a:bevel/>
              </a:ln>
              <a:effectLst/>
            </c:spPr>
          </c:dPt>
          <c:dPt>
            <c:idx val="2"/>
            <c:bubble3D val="0"/>
            <c:spPr>
              <a:solidFill>
                <a:srgbClr val="5E5E5E"/>
              </a:solidFill>
              <a:ln w="9525" cap="flat">
                <a:solidFill>
                  <a:srgbClr val="F9F9F9"/>
                </a:solidFill>
                <a:prstDash val="solid"/>
                <a:bevel/>
              </a:ln>
              <a:effectLst/>
            </c:spPr>
          </c:dPt>
          <c:dPt>
            <c:idx val="3"/>
            <c:bubble3D val="0"/>
            <c:spPr>
              <a:solidFill>
                <a:srgbClr val="BC2D30"/>
              </a:solidFill>
              <a:ln w="9525" cap="flat">
                <a:solidFill>
                  <a:srgbClr val="F9F9F9"/>
                </a:solidFill>
                <a:prstDash val="solid"/>
                <a:bevel/>
              </a:ln>
              <a:effectLst/>
            </c:spPr>
          </c:dPt>
          <c:dLbls>
            <c:dLbl>
              <c:idx val="3"/>
              <c:numFmt formatCode="#,##0%" sourceLinked="0"/>
              <c:spPr/>
              <c:txPr>
                <a:bodyPr/>
                <a:lstStyle/>
                <a:p>
                  <a:pPr lvl="0">
                    <a:defRPr sz="1800" b="0" i="0" u="none" strike="noStrike">
                      <a:solidFill>
                        <a:schemeClr val="bg1"/>
                      </a:solidFill>
                      <a:effectLst/>
                      <a:latin typeface="Avenir Roman"/>
                    </a:defRPr>
                  </a:pPr>
                  <a:endParaRPr lang="it-IT"/>
                </a:p>
              </c:txPr>
              <c:dLblPos val="outEnd"/>
              <c:showLegendKey val="0"/>
              <c:showVal val="0"/>
              <c:showCatName val="0"/>
              <c:showSerName val="0"/>
              <c:showPercent val="1"/>
              <c:showBubbleSize val="0"/>
            </c:dLbl>
            <c:numFmt formatCode="#,##0%" sourceLinked="0"/>
            <c:txPr>
              <a:bodyPr/>
              <a:lstStyle/>
              <a:p>
                <a:pPr lvl="0">
                  <a:defRPr sz="1800" b="0" i="0" u="none" strike="noStrike">
                    <a:solidFill>
                      <a:srgbClr val="000000"/>
                    </a:solidFill>
                    <a:effectLst/>
                    <a:latin typeface="Avenir Roman"/>
                  </a:defRPr>
                </a:pPr>
                <a:endParaRPr lang="it-IT"/>
              </a:p>
            </c:txPr>
            <c:dLblPos val="outEnd"/>
            <c:showLegendKey val="0"/>
            <c:showVal val="0"/>
            <c:showCatName val="0"/>
            <c:showSerName val="0"/>
            <c:showPercent val="1"/>
            <c:showBubbleSize val="0"/>
            <c:showLeaderLines val="0"/>
          </c:dLbls>
          <c:cat>
            <c:strRef>
              <c:f>Sheet1!$B$1:$E$1</c:f>
              <c:strCache>
                <c:ptCount val="4"/>
                <c:pt idx="0">
                  <c:v>Human (36 apps)</c:v>
                </c:pt>
                <c:pt idx="1">
                  <c:v>Wired glucometer (3 apps) </c:v>
                </c:pt>
                <c:pt idx="2">
                  <c:v>Wireless glucometer (2 apps)</c:v>
                </c:pt>
                <c:pt idx="3">
                  <c:v>CGM system (none)</c:v>
                </c:pt>
              </c:strCache>
            </c:strRef>
          </c:cat>
          <c:val>
            <c:numRef>
              <c:f>Sheet1!$B$2:$E$2</c:f>
              <c:numCache>
                <c:formatCode>General</c:formatCode>
                <c:ptCount val="4"/>
                <c:pt idx="0">
                  <c:v>36</c:v>
                </c:pt>
                <c:pt idx="1">
                  <c:v>3</c:v>
                </c:pt>
                <c:pt idx="2">
                  <c:v>2</c:v>
                </c:pt>
                <c:pt idx="3">
                  <c:v>0</c:v>
                </c:pt>
              </c:numCache>
            </c:numRef>
          </c:val>
        </c:ser>
        <c:dLbls>
          <c:showLegendKey val="0"/>
          <c:showVal val="0"/>
          <c:showCatName val="0"/>
          <c:showSerName val="0"/>
          <c:showPercent val="0"/>
          <c:showBubbleSize val="0"/>
          <c:showLeaderLines val="0"/>
        </c:dLbls>
        <c:firstSliceAng val="96"/>
      </c:pieChart>
      <c:spPr>
        <a:noFill/>
        <a:ln w="12700" cap="flat">
          <a:noFill/>
          <a:miter lim="400000"/>
        </a:ln>
        <a:effectLst/>
      </c:spPr>
    </c:plotArea>
    <c:legend>
      <c:legendPos val="r"/>
      <c:layout>
        <c:manualLayout>
          <c:xMode val="edge"/>
          <c:yMode val="edge"/>
          <c:x val="0.38234899999999999"/>
          <c:y val="0.62612100000000004"/>
          <c:w val="0.61765099999999995"/>
          <c:h val="0.26053300000000001"/>
        </c:manualLayout>
      </c:layout>
      <c:overlay val="1"/>
      <c:spPr>
        <a:noFill/>
        <a:ln w="12700" cap="flat">
          <a:noFill/>
          <a:miter lim="400000"/>
        </a:ln>
        <a:effectLst/>
      </c:spPr>
      <c:txPr>
        <a:bodyPr/>
        <a:lstStyle/>
        <a:p>
          <a:pPr lvl="0">
            <a:defRPr sz="1800" b="0" i="0" u="none" strike="noStrike">
              <a:solidFill>
                <a:srgbClr val="000000"/>
              </a:solidFill>
              <a:effectLst/>
              <a:latin typeface="Avenir Roman"/>
            </a:defRPr>
          </a:pPr>
          <a:endParaRPr lang="it-IT"/>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title>
      <c:tx>
        <c:rich>
          <a:bodyPr rot="0"/>
          <a:lstStyle/>
          <a:p>
            <a:pPr lvl="0">
              <a:defRPr sz="3000" b="0" i="0" u="none" strike="noStrike">
                <a:solidFill>
                  <a:srgbClr val="424242"/>
                </a:solidFill>
                <a:effectLst/>
                <a:latin typeface="Avenir Roman"/>
              </a:defRPr>
            </a:pPr>
            <a:r>
              <a:rPr lang="it-IT" sz="3000" b="0" i="0" u="none" strike="noStrike">
                <a:solidFill>
                  <a:srgbClr val="424242"/>
                </a:solidFill>
                <a:effectLst/>
                <a:latin typeface="Avenir Roman"/>
              </a:rPr>
              <a:t>Features</a:t>
            </a:r>
          </a:p>
        </c:rich>
      </c:tx>
      <c:layout>
        <c:manualLayout>
          <c:xMode val="edge"/>
          <c:yMode val="edge"/>
          <c:x val="0.41070600000000002"/>
          <c:y val="5.0000000000000001E-3"/>
          <c:w val="0.178587"/>
          <c:h val="0.156111"/>
        </c:manualLayout>
      </c:layout>
      <c:overlay val="1"/>
      <c:spPr>
        <a:noFill/>
        <a:effectLst/>
      </c:spPr>
    </c:title>
    <c:autoTitleDeleted val="0"/>
    <c:plotArea>
      <c:layout>
        <c:manualLayout>
          <c:layoutTarget val="inner"/>
          <c:xMode val="edge"/>
          <c:yMode val="edge"/>
          <c:x val="0.28940900000000003"/>
          <c:y val="0.156111"/>
          <c:w val="0.69436500000000001"/>
          <c:h val="0.61985699999999999"/>
        </c:manualLayout>
      </c:layout>
      <c:barChart>
        <c:barDir val="bar"/>
        <c:grouping val="stacked"/>
        <c:varyColors val="0"/>
        <c:ser>
          <c:idx val="0"/>
          <c:order val="0"/>
          <c:tx>
            <c:strRef>
              <c:f>Sheet1!$A$2</c:f>
              <c:strCache>
                <c:ptCount val="1"/>
                <c:pt idx="0">
                  <c:v>Support</c:v>
                </c:pt>
              </c:strCache>
            </c:strRef>
          </c:tx>
          <c:spPr>
            <a:solidFill>
              <a:srgbClr val="00B100"/>
            </a:solidFill>
            <a:ln w="9525" cap="flat">
              <a:solidFill>
                <a:srgbClr val="F9F9F9"/>
              </a:solidFill>
              <a:prstDash val="solid"/>
              <a:bevel/>
            </a:ln>
            <a:effectLst/>
          </c:spPr>
          <c:invertIfNegative val="0"/>
          <c:cat>
            <c:strRef>
              <c:f>Sheet1!$B$1:$I$1</c:f>
              <c:strCache>
                <c:ptCount val="8"/>
                <c:pt idx="0">
                  <c:v>Blood glucose log</c:v>
                </c:pt>
                <c:pt idx="1">
                  <c:v>Medication log</c:v>
                </c:pt>
                <c:pt idx="2">
                  <c:v>Nutrition log</c:v>
                </c:pt>
                <c:pt idx="3">
                  <c:v>Activity log</c:v>
                </c:pt>
                <c:pt idx="4">
                  <c:v>Insulin Calculator</c:v>
                </c:pt>
                <c:pt idx="5">
                  <c:v>Data Representation</c:v>
                </c:pt>
                <c:pt idx="6">
                  <c:v>Data Delivery</c:v>
                </c:pt>
                <c:pt idx="7">
                  <c:v>Community Sypport</c:v>
                </c:pt>
              </c:strCache>
            </c:strRef>
          </c:cat>
          <c:val>
            <c:numRef>
              <c:f>Sheet1!$B$2:$I$2</c:f>
              <c:numCache>
                <c:formatCode>General</c:formatCode>
                <c:ptCount val="8"/>
                <c:pt idx="0">
                  <c:v>41</c:v>
                </c:pt>
                <c:pt idx="1">
                  <c:v>27</c:v>
                </c:pt>
                <c:pt idx="2">
                  <c:v>27</c:v>
                </c:pt>
                <c:pt idx="3">
                  <c:v>22</c:v>
                </c:pt>
                <c:pt idx="4">
                  <c:v>7</c:v>
                </c:pt>
                <c:pt idx="5">
                  <c:v>35</c:v>
                </c:pt>
                <c:pt idx="6">
                  <c:v>38</c:v>
                </c:pt>
                <c:pt idx="7">
                  <c:v>5</c:v>
                </c:pt>
              </c:numCache>
            </c:numRef>
          </c:val>
        </c:ser>
        <c:ser>
          <c:idx val="1"/>
          <c:order val="1"/>
          <c:tx>
            <c:strRef>
              <c:f>Sheet1!$A$3</c:f>
              <c:strCache>
                <c:ptCount val="1"/>
                <c:pt idx="0">
                  <c:v>Don't support</c:v>
                </c:pt>
              </c:strCache>
            </c:strRef>
          </c:tx>
          <c:spPr>
            <a:solidFill>
              <a:srgbClr val="E92100"/>
            </a:solidFill>
            <a:ln w="9525" cap="flat">
              <a:solidFill>
                <a:srgbClr val="F9F9F9"/>
              </a:solidFill>
              <a:prstDash val="solid"/>
              <a:bevel/>
            </a:ln>
            <a:effectLst/>
          </c:spPr>
          <c:invertIfNegative val="0"/>
          <c:cat>
            <c:strRef>
              <c:f>Sheet1!$B$1:$I$1</c:f>
              <c:strCache>
                <c:ptCount val="8"/>
                <c:pt idx="0">
                  <c:v>Blood glucose log</c:v>
                </c:pt>
                <c:pt idx="1">
                  <c:v>Medication log</c:v>
                </c:pt>
                <c:pt idx="2">
                  <c:v>Nutrition log</c:v>
                </c:pt>
                <c:pt idx="3">
                  <c:v>Activity log</c:v>
                </c:pt>
                <c:pt idx="4">
                  <c:v>Insulin Calculator</c:v>
                </c:pt>
                <c:pt idx="5">
                  <c:v>Data Representation</c:v>
                </c:pt>
                <c:pt idx="6">
                  <c:v>Data Delivery</c:v>
                </c:pt>
                <c:pt idx="7">
                  <c:v>Community Sypport</c:v>
                </c:pt>
              </c:strCache>
            </c:strRef>
          </c:cat>
          <c:val>
            <c:numRef>
              <c:f>Sheet1!$B$3:$I$3</c:f>
              <c:numCache>
                <c:formatCode>General</c:formatCode>
                <c:ptCount val="8"/>
                <c:pt idx="0">
                  <c:v>0</c:v>
                </c:pt>
                <c:pt idx="1">
                  <c:v>14</c:v>
                </c:pt>
                <c:pt idx="2">
                  <c:v>14</c:v>
                </c:pt>
                <c:pt idx="3">
                  <c:v>19</c:v>
                </c:pt>
                <c:pt idx="4">
                  <c:v>34</c:v>
                </c:pt>
                <c:pt idx="5">
                  <c:v>6</c:v>
                </c:pt>
                <c:pt idx="6">
                  <c:v>3</c:v>
                </c:pt>
                <c:pt idx="7">
                  <c:v>36</c:v>
                </c:pt>
              </c:numCache>
            </c:numRef>
          </c:val>
        </c:ser>
        <c:dLbls>
          <c:showLegendKey val="0"/>
          <c:showVal val="0"/>
          <c:showCatName val="0"/>
          <c:showSerName val="0"/>
          <c:showPercent val="0"/>
          <c:showBubbleSize val="0"/>
        </c:dLbls>
        <c:gapWidth val="150"/>
        <c:overlap val="100"/>
        <c:axId val="26653440"/>
        <c:axId val="26654976"/>
      </c:barChart>
      <c:catAx>
        <c:axId val="26653440"/>
        <c:scaling>
          <c:orientation val="maxMin"/>
        </c:scaling>
        <c:delete val="0"/>
        <c:axPos val="l"/>
        <c:numFmt formatCode="General" sourceLinked="1"/>
        <c:majorTickMark val="out"/>
        <c:minorTickMark val="none"/>
        <c:tickLblPos val="nextTo"/>
        <c:spPr>
          <a:ln w="12700" cap="flat">
            <a:solidFill>
              <a:srgbClr val="000000"/>
            </a:solidFill>
            <a:prstDash val="solid"/>
            <a:miter lim="400000"/>
          </a:ln>
        </c:spPr>
        <c:txPr>
          <a:bodyPr rot="0"/>
          <a:lstStyle/>
          <a:p>
            <a:pPr lvl="0">
              <a:defRPr sz="1800" b="0" i="0" u="none" strike="noStrike">
                <a:solidFill>
                  <a:srgbClr val="000000"/>
                </a:solidFill>
                <a:effectLst/>
                <a:latin typeface="Avenir Roman"/>
              </a:defRPr>
            </a:pPr>
            <a:endParaRPr lang="it-IT"/>
          </a:p>
        </c:txPr>
        <c:crossAx val="26654976"/>
        <c:crosses val="autoZero"/>
        <c:auto val="1"/>
        <c:lblAlgn val="ctr"/>
        <c:lblOffset val="100"/>
        <c:noMultiLvlLbl val="1"/>
      </c:catAx>
      <c:valAx>
        <c:axId val="26654976"/>
        <c:scaling>
          <c:orientation val="minMax"/>
          <c:max val="41"/>
        </c:scaling>
        <c:delete val="0"/>
        <c:axPos val="t"/>
        <c:majorGridlines>
          <c:spPr>
            <a:ln w="12700" cap="flat">
              <a:solidFill>
                <a:srgbClr val="888888"/>
              </a:solidFill>
              <a:prstDash val="solid"/>
              <a:bevel/>
            </a:ln>
          </c:spPr>
        </c:majorGridlines>
        <c:numFmt formatCode="0" sourceLinked="0"/>
        <c:majorTickMark val="out"/>
        <c:minorTickMark val="none"/>
        <c:tickLblPos val="high"/>
        <c:spPr>
          <a:ln w="12700" cap="flat">
            <a:solidFill>
              <a:srgbClr val="000000"/>
            </a:solidFill>
            <a:prstDash val="solid"/>
            <a:miter lim="400000"/>
          </a:ln>
        </c:spPr>
        <c:txPr>
          <a:bodyPr rot="0"/>
          <a:lstStyle/>
          <a:p>
            <a:pPr lvl="0">
              <a:defRPr sz="1800" b="0" i="0" u="none" strike="noStrike">
                <a:solidFill>
                  <a:srgbClr val="000000"/>
                </a:solidFill>
                <a:effectLst/>
                <a:latin typeface="Avenir Roman"/>
              </a:defRPr>
            </a:pPr>
            <a:endParaRPr lang="it-IT"/>
          </a:p>
        </c:txPr>
        <c:crossAx val="26653440"/>
        <c:crosses val="autoZero"/>
        <c:crossBetween val="between"/>
        <c:majorUnit val="10.25"/>
        <c:minorUnit val="5.125"/>
      </c:valAx>
      <c:spPr>
        <a:noFill/>
        <a:ln w="12700" cap="flat">
          <a:noFill/>
          <a:miter lim="400000"/>
        </a:ln>
        <a:effectLst/>
      </c:spPr>
    </c:plotArea>
    <c:legend>
      <c:legendPos val="b"/>
      <c:layout>
        <c:manualLayout>
          <c:xMode val="edge"/>
          <c:yMode val="edge"/>
          <c:x val="0.166967"/>
          <c:y val="0.94086700000000001"/>
          <c:w val="0.78958200000000001"/>
          <c:h val="7.1632899999999999E-2"/>
        </c:manualLayout>
      </c:layout>
      <c:overlay val="1"/>
      <c:spPr>
        <a:noFill/>
        <a:ln w="12700" cap="flat">
          <a:noFill/>
          <a:miter lim="400000"/>
        </a:ln>
        <a:effectLst/>
      </c:spPr>
      <c:txPr>
        <a:bodyPr/>
        <a:lstStyle/>
        <a:p>
          <a:pPr lvl="0">
            <a:defRPr sz="1800" b="0" i="0" u="none" strike="noStrike">
              <a:solidFill>
                <a:srgbClr val="000000"/>
              </a:solidFill>
              <a:effectLst/>
              <a:latin typeface="Avenir Roman"/>
            </a:defRPr>
          </a:pPr>
          <a:endParaRPr lang="it-IT"/>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0" name="Shape 2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60067160"/>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88172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881722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6" name="image1.png" descr="down"/>
          <p:cNvPicPr/>
          <p:nvPr/>
        </p:nvPicPr>
        <p:blipFill>
          <a:blip r:embed="rId2">
            <a:extLst/>
          </a:blip>
          <a:stretch>
            <a:fillRect/>
          </a:stretch>
        </p:blipFill>
        <p:spPr>
          <a:xfrm>
            <a:off x="0" y="6577010"/>
            <a:ext cx="9144000" cy="280990"/>
          </a:xfrm>
          <a:prstGeom prst="rect">
            <a:avLst/>
          </a:prstGeom>
          <a:ln w="12700">
            <a:miter lim="400000"/>
          </a:ln>
        </p:spPr>
      </p:pic>
      <p:pic>
        <p:nvPicPr>
          <p:cNvPr id="7" name="image2.png" descr="up"/>
          <p:cNvPicPr/>
          <p:nvPr/>
        </p:nvPicPr>
        <p:blipFill>
          <a:blip r:embed="rId3">
            <a:extLst/>
          </a:blip>
          <a:stretch>
            <a:fillRect/>
          </a:stretch>
        </p:blipFill>
        <p:spPr>
          <a:xfrm>
            <a:off x="0" y="0"/>
            <a:ext cx="9144000" cy="858838"/>
          </a:xfrm>
          <a:prstGeom prst="rect">
            <a:avLst/>
          </a:prstGeom>
          <a:ln w="12700">
            <a:miter lim="400000"/>
          </a:ln>
        </p:spPr>
      </p:pic>
      <p:sp>
        <p:nvSpPr>
          <p:cNvPr id="8" name="Shape 8"/>
          <p:cNvSpPr/>
          <p:nvPr/>
        </p:nvSpPr>
        <p:spPr>
          <a:xfrm>
            <a:off x="228600" y="6569074"/>
            <a:ext cx="4495800" cy="26425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700"/>
              </a:spcBef>
              <a:defRPr sz="1200">
                <a:solidFill>
                  <a:srgbClr val="003F6E"/>
                </a:solidFill>
                <a:latin typeface="Arial Bold"/>
                <a:ea typeface="Arial Bold"/>
                <a:cs typeface="Arial Bold"/>
                <a:sym typeface="Arial Bold"/>
              </a:defRPr>
            </a:lvl1pPr>
          </a:lstStyle>
          <a:p>
            <a:pPr lvl="0">
              <a:defRPr sz="1800">
                <a:solidFill>
                  <a:srgbClr val="000000"/>
                </a:solidFill>
              </a:defRPr>
            </a:pPr>
            <a:r>
              <a:rPr sz="1200">
                <a:solidFill>
                  <a:srgbClr val="003F6E"/>
                </a:solidFill>
              </a:rPr>
              <a:t>Andrea Basilico</a:t>
            </a:r>
          </a:p>
        </p:txBody>
      </p:sp>
      <p:pic>
        <p:nvPicPr>
          <p:cNvPr id="9" name="image3.png" descr="logo_poli"/>
          <p:cNvPicPr/>
          <p:nvPr/>
        </p:nvPicPr>
        <p:blipFill>
          <a:blip r:embed="rId4">
            <a:extLst/>
          </a:blip>
          <a:stretch>
            <a:fillRect/>
          </a:stretch>
        </p:blipFill>
        <p:spPr>
          <a:xfrm>
            <a:off x="7929560" y="28575"/>
            <a:ext cx="1138240" cy="685800"/>
          </a:xfrm>
          <a:prstGeom prst="rect">
            <a:avLst/>
          </a:prstGeom>
          <a:ln w="12700">
            <a:miter lim="400000"/>
          </a:ln>
        </p:spPr>
      </p:pic>
      <p:sp>
        <p:nvSpPr>
          <p:cNvPr id="10" name="Shape 10"/>
          <p:cNvSpPr>
            <a:spLocks noGrp="1"/>
          </p:cNvSpPr>
          <p:nvPr>
            <p:ph type="sldNum" sz="quarter" idx="2"/>
          </p:nvPr>
        </p:nvSpPr>
        <p:spPr>
          <a:xfrm>
            <a:off x="9886353" y="6613525"/>
            <a:ext cx="238722" cy="221953"/>
          </a:xfrm>
          <a:prstGeom prst="rect">
            <a:avLst/>
          </a:prstGeom>
        </p:spPr>
        <p:txBody>
          <a:bodyPr wrap="none" lIns="0" tIns="0" rIns="0" bIns="0" anchor="t"/>
          <a:lstStyle>
            <a:lvl1pPr>
              <a:spcBef>
                <a:spcPts val="300"/>
              </a:spcBef>
              <a:defRPr sz="1600">
                <a:solidFill>
                  <a:srgbClr val="FF9900"/>
                </a:solidFill>
                <a:latin typeface="Arial Bold"/>
                <a:ea typeface="Arial Bold"/>
                <a:cs typeface="Arial Bold"/>
                <a:sym typeface="Arial Bold"/>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2" name="image1.jpeg" descr="sfondo-ppt4b"/>
          <p:cNvPicPr/>
          <p:nvPr/>
        </p:nvPicPr>
        <p:blipFill>
          <a:blip r:embed="rId2">
            <a:extLst/>
          </a:blip>
          <a:stretch>
            <a:fillRect/>
          </a:stretch>
        </p:blipFill>
        <p:spPr>
          <a:xfrm>
            <a:off x="0" y="0"/>
            <a:ext cx="9144000" cy="5040313"/>
          </a:xfrm>
          <a:prstGeom prst="rect">
            <a:avLst/>
          </a:prstGeom>
          <a:ln w="12700">
            <a:miter lim="400000"/>
          </a:ln>
        </p:spPr>
      </p:pic>
      <p:pic>
        <p:nvPicPr>
          <p:cNvPr id="13" name="image2.jpeg" descr="Neo_Rosso_LogoSanitaDigitaleLab"/>
          <p:cNvPicPr/>
          <p:nvPr/>
        </p:nvPicPr>
        <p:blipFill>
          <a:blip r:embed="rId3">
            <a:extLst/>
          </a:blip>
          <a:stretch>
            <a:fillRect/>
          </a:stretch>
        </p:blipFill>
        <p:spPr>
          <a:xfrm>
            <a:off x="7240585" y="119062"/>
            <a:ext cx="1323070" cy="1197306"/>
          </a:xfrm>
          <a:prstGeom prst="rect">
            <a:avLst/>
          </a:prstGeom>
          <a:ln w="12700">
            <a:miter lim="400000"/>
          </a:ln>
        </p:spPr>
      </p:pic>
      <p:pic>
        <p:nvPicPr>
          <p:cNvPr id="14" name="image4.png" descr="logo_poli"/>
          <p:cNvPicPr/>
          <p:nvPr/>
        </p:nvPicPr>
        <p:blipFill>
          <a:blip r:embed="rId4">
            <a:extLst/>
          </a:blip>
          <a:stretch>
            <a:fillRect/>
          </a:stretch>
        </p:blipFill>
        <p:spPr>
          <a:xfrm>
            <a:off x="242885" y="1712910"/>
            <a:ext cx="2668592" cy="1608140"/>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4400"/>
              <a:t>Title Text</a:t>
            </a:r>
          </a:p>
        </p:txBody>
      </p:sp>
      <p:sp>
        <p:nvSpPr>
          <p:cNvPr id="17" name="Shape 17"/>
          <p:cNvSpPr>
            <a:spLocks noGrp="1"/>
          </p:cNvSpPr>
          <p:nvPr>
            <p:ph type="body" idx="1"/>
          </p:nvPr>
        </p:nvSpPr>
        <p:spPr>
          <a:prstGeom prst="rect">
            <a:avLst/>
          </a:prstGeom>
        </p:spPr>
        <p:txBody>
          <a:body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1844675"/>
            <a:ext cx="7772400" cy="20415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lvl="0">
              <a:defRPr sz="1800"/>
            </a:pPr>
            <a:r>
              <a:rPr sz="4400"/>
              <a:t>Title Text</a:t>
            </a:r>
          </a:p>
        </p:txBody>
      </p:sp>
      <p:sp>
        <p:nvSpPr>
          <p:cNvPr id="3" name="Shape 3"/>
          <p:cNvSpPr>
            <a:spLocks noGrp="1"/>
          </p:cNvSpPr>
          <p:nvPr>
            <p:ph type="body" idx="1"/>
          </p:nvPr>
        </p:nvSpPr>
        <p:spPr>
          <a:xfrm>
            <a:off x="1371600" y="3886200"/>
            <a:ext cx="6400800" cy="2971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4" name="Shape 4"/>
          <p:cNvSpPr>
            <a:spLocks noGrp="1"/>
          </p:cNvSpPr>
          <p:nvPr>
            <p:ph type="sldNum" sz="quarter" idx="2"/>
          </p:nvPr>
        </p:nvSpPr>
        <p:spPr>
          <a:xfrm>
            <a:off x="6553200" y="6404292"/>
            <a:ext cx="2133600" cy="269239"/>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algn="ctr">
        <a:spcBef>
          <a:spcPts val="700"/>
        </a:spcBef>
        <a:defRPr sz="3200">
          <a:solidFill>
            <a:srgbClr val="888888"/>
          </a:solidFill>
          <a:latin typeface="Calibri"/>
          <a:ea typeface="Calibri"/>
          <a:cs typeface="Calibri"/>
          <a:sym typeface="Calibri"/>
        </a:defRPr>
      </a:lvl1pPr>
      <a:lvl2pPr algn="ctr">
        <a:spcBef>
          <a:spcPts val="700"/>
        </a:spcBef>
        <a:defRPr sz="3200">
          <a:solidFill>
            <a:srgbClr val="888888"/>
          </a:solidFill>
          <a:latin typeface="Calibri"/>
          <a:ea typeface="Calibri"/>
          <a:cs typeface="Calibri"/>
          <a:sym typeface="Calibri"/>
        </a:defRPr>
      </a:lvl2pPr>
      <a:lvl3pPr algn="ctr">
        <a:spcBef>
          <a:spcPts val="700"/>
        </a:spcBef>
        <a:defRPr sz="3200">
          <a:solidFill>
            <a:srgbClr val="888888"/>
          </a:solidFill>
          <a:latin typeface="Calibri"/>
          <a:ea typeface="Calibri"/>
          <a:cs typeface="Calibri"/>
          <a:sym typeface="Calibri"/>
        </a:defRPr>
      </a:lvl3pPr>
      <a:lvl4pPr algn="ctr">
        <a:spcBef>
          <a:spcPts val="700"/>
        </a:spcBef>
        <a:defRPr sz="3200">
          <a:solidFill>
            <a:srgbClr val="888888"/>
          </a:solidFill>
          <a:latin typeface="Calibri"/>
          <a:ea typeface="Calibri"/>
          <a:cs typeface="Calibri"/>
          <a:sym typeface="Calibri"/>
        </a:defRPr>
      </a:lvl4pPr>
      <a:lvl5pPr algn="ctr">
        <a:spcBef>
          <a:spcPts val="700"/>
        </a:spcBef>
        <a:defRPr sz="3200">
          <a:solidFill>
            <a:srgbClr val="888888"/>
          </a:solidFill>
          <a:latin typeface="Calibri"/>
          <a:ea typeface="Calibri"/>
          <a:cs typeface="Calibri"/>
          <a:sym typeface="Calibri"/>
        </a:defRPr>
      </a:lvl5pPr>
      <a:lvl6pPr algn="ctr">
        <a:spcBef>
          <a:spcPts val="700"/>
        </a:spcBef>
        <a:defRPr sz="3200">
          <a:solidFill>
            <a:srgbClr val="888888"/>
          </a:solidFill>
          <a:latin typeface="Calibri"/>
          <a:ea typeface="Calibri"/>
          <a:cs typeface="Calibri"/>
          <a:sym typeface="Calibri"/>
        </a:defRPr>
      </a:lvl6pPr>
      <a:lvl7pPr algn="ctr">
        <a:spcBef>
          <a:spcPts val="700"/>
        </a:spcBef>
        <a:defRPr sz="3200">
          <a:solidFill>
            <a:srgbClr val="888888"/>
          </a:solidFill>
          <a:latin typeface="Calibri"/>
          <a:ea typeface="Calibri"/>
          <a:cs typeface="Calibri"/>
          <a:sym typeface="Calibri"/>
        </a:defRPr>
      </a:lvl7pPr>
      <a:lvl8pPr algn="ctr">
        <a:spcBef>
          <a:spcPts val="700"/>
        </a:spcBef>
        <a:defRPr sz="3200">
          <a:solidFill>
            <a:srgbClr val="888888"/>
          </a:solidFill>
          <a:latin typeface="Calibri"/>
          <a:ea typeface="Calibri"/>
          <a:cs typeface="Calibri"/>
          <a:sym typeface="Calibri"/>
        </a:defRPr>
      </a:lvl8pPr>
      <a:lvl9pPr algn="ctr">
        <a:spcBef>
          <a:spcPts val="700"/>
        </a:spcBef>
        <a:defRPr sz="3200">
          <a:solidFill>
            <a:srgbClr val="888888"/>
          </a:solidFill>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p:nvPr/>
        </p:nvSpPr>
        <p:spPr>
          <a:xfrm>
            <a:off x="0" y="1068428"/>
            <a:ext cx="9144001" cy="2"/>
          </a:xfrm>
          <a:prstGeom prst="line">
            <a:avLst/>
          </a:prstGeom>
          <a:ln w="57150">
            <a:solidFill>
              <a:srgbClr val="1F497D"/>
            </a:solidFill>
          </a:ln>
        </p:spPr>
        <p:txBody>
          <a:bodyPr lIns="0" tIns="0" rIns="0" bIns="0"/>
          <a:lstStyle/>
          <a:p>
            <a:pPr lvl="0" defTabSz="457200">
              <a:defRPr sz="1200">
                <a:latin typeface="+mn-lt"/>
                <a:ea typeface="+mn-ea"/>
                <a:cs typeface="+mn-cs"/>
                <a:sym typeface="Helvetica"/>
              </a:defRPr>
            </a:pPr>
            <a:endParaRPr/>
          </a:p>
        </p:txBody>
      </p:sp>
      <p:sp>
        <p:nvSpPr>
          <p:cNvPr id="23" name="Shape 23"/>
          <p:cNvSpPr>
            <a:spLocks noGrp="1"/>
          </p:cNvSpPr>
          <p:nvPr>
            <p:ph type="title"/>
          </p:nvPr>
        </p:nvSpPr>
        <p:spPr>
          <a:xfrm>
            <a:off x="685800" y="2130425"/>
            <a:ext cx="7772400" cy="1470025"/>
          </a:xfrm>
          <a:prstGeom prst="rect">
            <a:avLst/>
          </a:prstGeom>
        </p:spPr>
        <p:txBody>
          <a:bodyPr/>
          <a:lstStyle/>
          <a:p>
            <a:pPr lvl="0"/>
            <a:endParaRPr/>
          </a:p>
        </p:txBody>
      </p:sp>
      <p:pic>
        <p:nvPicPr>
          <p:cNvPr id="24" name="image5.png"/>
          <p:cNvPicPr/>
          <p:nvPr/>
        </p:nvPicPr>
        <p:blipFill>
          <a:blip r:embed="rId2">
            <a:extLst/>
          </a:blip>
          <a:stretch>
            <a:fillRect/>
          </a:stretch>
        </p:blipFill>
        <p:spPr>
          <a:xfrm>
            <a:off x="0" y="0"/>
            <a:ext cx="9144000" cy="4869161"/>
          </a:xfrm>
          <a:prstGeom prst="rect">
            <a:avLst/>
          </a:prstGeom>
          <a:ln w="12700">
            <a:miter lim="400000"/>
          </a:ln>
        </p:spPr>
      </p:pic>
      <p:sp>
        <p:nvSpPr>
          <p:cNvPr id="25" name="Shape 25"/>
          <p:cNvSpPr/>
          <p:nvPr/>
        </p:nvSpPr>
        <p:spPr>
          <a:xfrm>
            <a:off x="1403647" y="4005064"/>
            <a:ext cx="7740354" cy="218521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endParaRPr sz="800" dirty="0">
              <a:solidFill>
                <a:srgbClr val="10253F"/>
              </a:solidFill>
              <a:latin typeface="Calibri"/>
              <a:ea typeface="Calibri"/>
              <a:cs typeface="Calibri"/>
              <a:sym typeface="Calibri"/>
            </a:endParaRPr>
          </a:p>
          <a:p>
            <a:pPr lvl="0" algn="ctr">
              <a:defRPr sz="1800"/>
            </a:pPr>
            <a:endParaRPr sz="800" dirty="0">
              <a:solidFill>
                <a:srgbClr val="10253F"/>
              </a:solidFill>
              <a:latin typeface="Calibri"/>
              <a:ea typeface="Calibri"/>
              <a:cs typeface="Calibri"/>
              <a:sym typeface="Calibri"/>
            </a:endParaRPr>
          </a:p>
          <a:p>
            <a:pPr lvl="0" algn="ctr">
              <a:defRPr sz="1800"/>
            </a:pPr>
            <a:endParaRPr sz="800" dirty="0">
              <a:solidFill>
                <a:srgbClr val="10253F"/>
              </a:solidFill>
              <a:latin typeface="Calibri"/>
              <a:ea typeface="Calibri"/>
              <a:cs typeface="Calibri"/>
              <a:sym typeface="Calibri"/>
            </a:endParaRPr>
          </a:p>
          <a:p>
            <a:pPr lvl="0" algn="ctr">
              <a:defRPr sz="1800"/>
            </a:pPr>
            <a:r>
              <a:rPr lang="it-IT" sz="3000" b="1" dirty="0" smtClean="0">
                <a:solidFill>
                  <a:srgbClr val="10253F"/>
                </a:solidFill>
                <a:latin typeface="Calibri"/>
                <a:ea typeface="Calibri"/>
                <a:cs typeface="Calibri"/>
                <a:sym typeface="Calibri"/>
              </a:rPr>
              <a:t>Best practices nel mondo delle app</a:t>
            </a:r>
          </a:p>
          <a:p>
            <a:pPr lvl="0" algn="ctr">
              <a:defRPr sz="1800"/>
            </a:pPr>
            <a:r>
              <a:rPr sz="2200" dirty="0" smtClean="0">
                <a:solidFill>
                  <a:srgbClr val="10253F"/>
                </a:solidFill>
                <a:latin typeface="Calibri"/>
                <a:ea typeface="Calibri"/>
                <a:cs typeface="Calibri"/>
                <a:sym typeface="Calibri"/>
              </a:rPr>
              <a:t>A </a:t>
            </a:r>
            <a:r>
              <a:rPr lang="it-IT" sz="2200" dirty="0" smtClean="0">
                <a:solidFill>
                  <a:srgbClr val="10253F"/>
                </a:solidFill>
                <a:latin typeface="Calibri"/>
                <a:ea typeface="Calibri"/>
                <a:cs typeface="Calibri"/>
                <a:sym typeface="Calibri"/>
              </a:rPr>
              <a:t>scientific study on</a:t>
            </a:r>
            <a:r>
              <a:rPr sz="2200" dirty="0" smtClean="0">
                <a:solidFill>
                  <a:srgbClr val="10253F"/>
                </a:solidFill>
                <a:latin typeface="Calibri"/>
                <a:ea typeface="Calibri"/>
                <a:cs typeface="Calibri"/>
                <a:sym typeface="Calibri"/>
              </a:rPr>
              <a:t> </a:t>
            </a:r>
            <a:r>
              <a:rPr sz="2200" dirty="0">
                <a:solidFill>
                  <a:srgbClr val="10253F"/>
                </a:solidFill>
                <a:latin typeface="Calibri"/>
                <a:ea typeface="Calibri"/>
                <a:cs typeface="Calibri"/>
                <a:sym typeface="Calibri"/>
              </a:rPr>
              <a:t>Diabetes </a:t>
            </a:r>
            <a:r>
              <a:rPr sz="2200" dirty="0" smtClean="0">
                <a:solidFill>
                  <a:srgbClr val="10253F"/>
                </a:solidFill>
                <a:latin typeface="Calibri"/>
                <a:ea typeface="Calibri"/>
                <a:cs typeface="Calibri"/>
                <a:sym typeface="Calibri"/>
              </a:rPr>
              <a:t>Management</a:t>
            </a:r>
            <a:r>
              <a:rPr lang="it-IT" sz="2200" dirty="0" smtClean="0">
                <a:solidFill>
                  <a:srgbClr val="10253F"/>
                </a:solidFill>
                <a:latin typeface="Calibri"/>
                <a:ea typeface="Calibri"/>
                <a:cs typeface="Calibri"/>
                <a:sym typeface="Calibri"/>
              </a:rPr>
              <a:t> apps</a:t>
            </a:r>
            <a:endParaRPr sz="2200" dirty="0">
              <a:solidFill>
                <a:srgbClr val="10253F"/>
              </a:solidFill>
              <a:effectLst>
                <a:outerShdw blurRad="38100" dist="38100" dir="2700000" rotWithShape="0">
                  <a:srgbClr val="000000">
                    <a:alpha val="43137"/>
                  </a:srgbClr>
                </a:outerShdw>
              </a:effectLst>
              <a:latin typeface="Calibri"/>
              <a:ea typeface="Calibri"/>
              <a:cs typeface="Calibri"/>
              <a:sym typeface="Calibri"/>
            </a:endParaRPr>
          </a:p>
          <a:p>
            <a:pPr lvl="0">
              <a:defRPr sz="1800"/>
            </a:pPr>
            <a:endParaRPr sz="800" dirty="0">
              <a:solidFill>
                <a:srgbClr val="10253F"/>
              </a:solidFill>
              <a:latin typeface="Calibri"/>
              <a:ea typeface="Calibri"/>
              <a:cs typeface="Calibri"/>
              <a:sym typeface="Calibri"/>
            </a:endParaRPr>
          </a:p>
          <a:p>
            <a:pPr lvl="0">
              <a:defRPr sz="1800"/>
            </a:pPr>
            <a:endParaRPr sz="1600" dirty="0">
              <a:solidFill>
                <a:srgbClr val="10253F"/>
              </a:solidFill>
              <a:latin typeface="Calibri"/>
              <a:ea typeface="Calibri"/>
              <a:cs typeface="Calibri"/>
              <a:sym typeface="Calibri"/>
            </a:endParaRPr>
          </a:p>
          <a:p>
            <a:pPr lvl="0">
              <a:defRPr sz="1800"/>
            </a:pPr>
            <a:r>
              <a:rPr sz="1600" dirty="0">
                <a:solidFill>
                  <a:srgbClr val="10253F"/>
                </a:solidFill>
                <a:latin typeface="Calibri"/>
                <a:ea typeface="Calibri"/>
                <a:cs typeface="Calibri"/>
                <a:sym typeface="Calibri"/>
              </a:rPr>
              <a:t>				             </a:t>
            </a:r>
            <a:r>
              <a:rPr dirty="0">
                <a:solidFill>
                  <a:srgbClr val="10253F"/>
                </a:solidFill>
                <a:latin typeface="Calibri"/>
                <a:ea typeface="Calibri"/>
                <a:cs typeface="Calibri"/>
                <a:sym typeface="Calibri"/>
              </a:rPr>
              <a:t>—  Andrea </a:t>
            </a:r>
            <a:r>
              <a:rPr dirty="0" err="1">
                <a:solidFill>
                  <a:srgbClr val="10253F"/>
                </a:solidFill>
                <a:latin typeface="Calibri"/>
                <a:ea typeface="Calibri"/>
                <a:cs typeface="Calibri"/>
                <a:sym typeface="Calibri"/>
              </a:rPr>
              <a:t>Basilico</a:t>
            </a:r>
            <a:endParaRPr dirty="0">
              <a:solidFill>
                <a:srgbClr val="10253F"/>
              </a:solidFill>
              <a:latin typeface="Calibri"/>
              <a:ea typeface="Calibri"/>
              <a:cs typeface="Calibri"/>
              <a:sym typeface="Calibri"/>
            </a:endParaRPr>
          </a:p>
          <a:p>
            <a:pPr lvl="0">
              <a:defRPr sz="1800"/>
            </a:pPr>
            <a:r>
              <a:rPr dirty="0">
                <a:solidFill>
                  <a:srgbClr val="10253F"/>
                </a:solidFill>
                <a:latin typeface="Calibri"/>
                <a:ea typeface="Calibri"/>
                <a:cs typeface="Calibri"/>
                <a:sym typeface="Calibri"/>
              </a:rPr>
              <a:t>					Prof. Francesco </a:t>
            </a:r>
            <a:r>
              <a:rPr dirty="0" err="1" smtClean="0">
                <a:solidFill>
                  <a:srgbClr val="10253F"/>
                </a:solidFill>
                <a:latin typeface="Calibri"/>
                <a:ea typeface="Calibri"/>
                <a:cs typeface="Calibri"/>
                <a:sym typeface="Calibri"/>
              </a:rPr>
              <a:t>Pinciroli</a:t>
            </a:r>
            <a:endParaRPr dirty="0">
              <a:solidFill>
                <a:srgbClr val="10253F"/>
              </a:solidFill>
              <a:latin typeface="Calibri"/>
              <a:ea typeface="Calibri"/>
              <a:cs typeface="Calibri"/>
              <a:sym typeface="Calibri"/>
            </a:endParaRPr>
          </a:p>
        </p:txBody>
      </p:sp>
      <p:pic>
        <p:nvPicPr>
          <p:cNvPr id="26" name="image3.jpeg" descr="http://www.scienzeregionali.it/urbtec/Immagini/logo_poli.jpg"/>
          <p:cNvPicPr/>
          <p:nvPr/>
        </p:nvPicPr>
        <p:blipFill>
          <a:blip r:embed="rId3">
            <a:extLst/>
          </a:blip>
          <a:stretch>
            <a:fillRect/>
          </a:stretch>
        </p:blipFill>
        <p:spPr>
          <a:xfrm>
            <a:off x="4287151" y="116632"/>
            <a:ext cx="1296146" cy="1221112"/>
          </a:xfrm>
          <a:prstGeom prst="rect">
            <a:avLst/>
          </a:prstGeom>
          <a:ln w="12700">
            <a:miter lim="400000"/>
          </a:ln>
        </p:spPr>
      </p:pic>
      <p:pic>
        <p:nvPicPr>
          <p:cNvPr id="27" name="image2.jpeg" descr="Neo_Rosso_LogoSanitaDigitaleLab"/>
          <p:cNvPicPr/>
          <p:nvPr/>
        </p:nvPicPr>
        <p:blipFill>
          <a:blip r:embed="rId4">
            <a:extLst/>
          </a:blip>
          <a:stretch>
            <a:fillRect/>
          </a:stretch>
        </p:blipFill>
        <p:spPr>
          <a:xfrm>
            <a:off x="6707185" y="111678"/>
            <a:ext cx="1323070" cy="119730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87" name="Shape 87"/>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Methods </a:t>
            </a:r>
            <a:r>
              <a:rPr>
                <a:solidFill>
                  <a:srgbClr val="003F6E"/>
                </a:solidFill>
                <a:latin typeface="Arial Bold"/>
                <a:ea typeface="Arial Bold"/>
                <a:cs typeface="Arial Bold"/>
                <a:sym typeface="Arial Bold"/>
              </a:rPr>
              <a:t>— Catalog of apps for diabetes management</a:t>
            </a:r>
          </a:p>
        </p:txBody>
      </p:sp>
      <p:pic>
        <p:nvPicPr>
          <p:cNvPr id="88" name="image6.png"/>
          <p:cNvPicPr/>
          <p:nvPr/>
        </p:nvPicPr>
        <p:blipFill>
          <a:blip r:embed="rId2">
            <a:extLst/>
          </a:blip>
          <a:stretch>
            <a:fillRect/>
          </a:stretch>
        </p:blipFill>
        <p:spPr>
          <a:xfrm>
            <a:off x="0" y="1195836"/>
            <a:ext cx="9144000" cy="4899715"/>
          </a:xfrm>
          <a:prstGeom prst="rect">
            <a:avLst/>
          </a:prstGeom>
          <a:ln w="12700">
            <a:miter lim="400000"/>
          </a:ln>
          <a:effectLst>
            <a:reflection stA="50000" endPos="40000" dir="5400000" sy="-100000" algn="bl" rotWithShape="0"/>
          </a:effec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91" name="Shape 91"/>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Methods </a:t>
            </a:r>
            <a:r>
              <a:rPr>
                <a:solidFill>
                  <a:srgbClr val="003F6E"/>
                </a:solidFill>
                <a:latin typeface="Arial Bold"/>
                <a:ea typeface="Arial Bold"/>
                <a:cs typeface="Arial Bold"/>
                <a:sym typeface="Arial Bold"/>
              </a:rPr>
              <a:t>— Catalog of apps for diabetes management</a:t>
            </a:r>
          </a:p>
        </p:txBody>
      </p:sp>
      <p:sp>
        <p:nvSpPr>
          <p:cNvPr id="92" name="Shape 92"/>
          <p:cNvSpPr>
            <a:spLocks noGrp="1"/>
          </p:cNvSpPr>
          <p:nvPr>
            <p:ph type="body" idx="4294967295"/>
          </p:nvPr>
        </p:nvSpPr>
        <p:spPr>
          <a:xfrm>
            <a:off x="120650" y="938211"/>
            <a:ext cx="8902700" cy="5559428"/>
          </a:xfrm>
          <a:prstGeom prst="rect">
            <a:avLst/>
          </a:prstGeom>
        </p:spPr>
        <p:txBody>
          <a:bodyPr lIns="0" tIns="0" rIns="0" bIns="0"/>
          <a:lstStyle/>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Update (iOS App):</a:t>
            </a:r>
            <a:r>
              <a:rPr sz="2600" b="1" dirty="0">
                <a:solidFill>
                  <a:srgbClr val="212121"/>
                </a:solidFill>
                <a:latin typeface="Arial"/>
                <a:ea typeface="Arial"/>
                <a:cs typeface="Arial"/>
                <a:sym typeface="Arial"/>
              </a:rPr>
              <a:t> </a:t>
            </a:r>
            <a:r>
              <a:rPr sz="2600" dirty="0">
                <a:solidFill>
                  <a:srgbClr val="212121"/>
                </a:solidFill>
                <a:latin typeface="Arial"/>
                <a:ea typeface="Arial"/>
                <a:cs typeface="Arial"/>
                <a:sym typeface="Arial"/>
              </a:rPr>
              <a:t>last, frequency within last 12 months;</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Store</a:t>
            </a:r>
            <a:r>
              <a:rPr sz="2600" dirty="0">
                <a:solidFill>
                  <a:srgbClr val="212121"/>
                </a:solidFill>
                <a:latin typeface="Arial Bold"/>
                <a:ea typeface="Arial Bold"/>
                <a:cs typeface="Arial Bold"/>
                <a:sym typeface="Arial Bold"/>
              </a:rPr>
              <a:t> (US vs. IT)</a:t>
            </a:r>
            <a:r>
              <a:rPr sz="2600" dirty="0">
                <a:solidFill>
                  <a:srgbClr val="212121"/>
                </a:solidFill>
                <a:latin typeface="Arial"/>
                <a:ea typeface="Arial"/>
                <a:cs typeface="Arial"/>
                <a:sym typeface="Arial"/>
              </a:rPr>
              <a:t>;</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Price Tier</a:t>
            </a:r>
            <a:r>
              <a:rPr sz="2600" dirty="0">
                <a:solidFill>
                  <a:srgbClr val="212121"/>
                </a:solidFill>
                <a:latin typeface="Arial"/>
                <a:ea typeface="Arial"/>
                <a:cs typeface="Arial"/>
                <a:sym typeface="Arial"/>
              </a:rPr>
              <a:t>;</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In-App Purchase</a:t>
            </a:r>
            <a:r>
              <a:rPr sz="2600" dirty="0">
                <a:solidFill>
                  <a:srgbClr val="212121"/>
                </a:solidFill>
                <a:latin typeface="Arial"/>
                <a:ea typeface="Arial"/>
                <a:cs typeface="Arial"/>
                <a:sym typeface="Arial"/>
              </a:rPr>
              <a:t>; </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iOS Universal</a:t>
            </a:r>
            <a:r>
              <a:rPr sz="2600" dirty="0">
                <a:solidFill>
                  <a:srgbClr val="212121"/>
                </a:solidFill>
                <a:latin typeface="Arial"/>
                <a:ea typeface="Arial"/>
                <a:cs typeface="Arial"/>
                <a:sym typeface="Arial"/>
              </a:rPr>
              <a:t>;</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Android</a:t>
            </a:r>
            <a:r>
              <a:rPr sz="2600" dirty="0">
                <a:solidFill>
                  <a:srgbClr val="212121"/>
                </a:solidFill>
                <a:latin typeface="Arial"/>
                <a:ea typeface="Arial"/>
                <a:cs typeface="Arial"/>
                <a:sym typeface="Arial"/>
              </a:rPr>
              <a:t>;</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Diabetes Type</a:t>
            </a:r>
            <a:r>
              <a:rPr sz="2600" b="1" dirty="0">
                <a:solidFill>
                  <a:srgbClr val="212121"/>
                </a:solidFill>
                <a:latin typeface="Arial"/>
                <a:ea typeface="Arial"/>
                <a:cs typeface="Arial"/>
                <a:sym typeface="Arial"/>
              </a:rPr>
              <a:t> </a:t>
            </a:r>
            <a:r>
              <a:rPr sz="2600" dirty="0">
                <a:solidFill>
                  <a:srgbClr val="212121"/>
                </a:solidFill>
                <a:latin typeface="Arial"/>
                <a:ea typeface="Arial"/>
                <a:cs typeface="Arial"/>
                <a:sym typeface="Arial"/>
              </a:rPr>
              <a:t>(1 vs. 2);</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Data Entry Procedure</a:t>
            </a:r>
            <a:r>
              <a:rPr sz="2600" b="1" dirty="0">
                <a:solidFill>
                  <a:srgbClr val="212121"/>
                </a:solidFill>
                <a:latin typeface="Arial"/>
                <a:ea typeface="Arial"/>
                <a:cs typeface="Arial"/>
                <a:sym typeface="Arial"/>
              </a:rPr>
              <a:t> </a:t>
            </a:r>
            <a:r>
              <a:rPr sz="2600" dirty="0">
                <a:solidFill>
                  <a:srgbClr val="212121"/>
                </a:solidFill>
                <a:latin typeface="Arial"/>
                <a:ea typeface="Arial"/>
                <a:cs typeface="Arial"/>
                <a:sym typeface="Arial"/>
              </a:rPr>
              <a:t>(Human, Wired/Wireless glucometer, CGM system);</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Therapy mode</a:t>
            </a:r>
            <a:r>
              <a:rPr sz="2600" b="1" dirty="0">
                <a:solidFill>
                  <a:srgbClr val="212121"/>
                </a:solidFill>
                <a:latin typeface="Arial"/>
                <a:ea typeface="Arial"/>
                <a:cs typeface="Arial"/>
                <a:sym typeface="Arial"/>
              </a:rPr>
              <a:t> </a:t>
            </a:r>
            <a:r>
              <a:rPr sz="2600" dirty="0">
                <a:solidFill>
                  <a:srgbClr val="212121"/>
                </a:solidFill>
                <a:latin typeface="Arial"/>
                <a:ea typeface="Arial"/>
                <a:cs typeface="Arial"/>
                <a:sym typeface="Arial"/>
              </a:rPr>
              <a:t>(Insulin pen/pump, Oral pills);</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Features</a:t>
            </a:r>
            <a:r>
              <a:rPr sz="2600" dirty="0">
                <a:solidFill>
                  <a:srgbClr val="212121"/>
                </a:solidFill>
                <a:latin typeface="Arial"/>
                <a:ea typeface="Arial"/>
                <a:cs typeface="Arial"/>
                <a:sym typeface="Arial"/>
              </a:rPr>
              <a:t>: data log, insulin calculator, charts representation, data delivery, community support;</a:t>
            </a:r>
          </a:p>
          <a:p>
            <a:pPr marL="376543" lvl="0" indent="-376543" algn="l">
              <a:spcBef>
                <a:spcPts val="300"/>
              </a:spcBef>
              <a:buClr>
                <a:srgbClr val="212121"/>
              </a:buClr>
              <a:buSzPct val="100000"/>
              <a:buFont typeface="Arial"/>
              <a:buChar char="•"/>
              <a:defRPr sz="1800">
                <a:solidFill>
                  <a:srgbClr val="000000"/>
                </a:solidFill>
              </a:defRPr>
            </a:pPr>
            <a:r>
              <a:rPr sz="2600" b="1" dirty="0">
                <a:solidFill>
                  <a:srgbClr val="212121"/>
                </a:solidFill>
                <a:latin typeface="Arial Bold"/>
                <a:ea typeface="Arial Bold"/>
                <a:cs typeface="Arial Bold"/>
                <a:sym typeface="Arial Bold"/>
              </a:rPr>
              <a:t>Reviewing sites</a:t>
            </a:r>
            <a:r>
              <a:rPr sz="2600" dirty="0">
                <a:solidFill>
                  <a:srgbClr val="212121"/>
                </a:solidFill>
                <a:latin typeface="Arial"/>
                <a:ea typeface="Arial"/>
                <a:cs typeface="Arial"/>
                <a:sym typeface="Arial"/>
              </a:rPr>
              <a:t>: NHS, </a:t>
            </a:r>
            <a:r>
              <a:rPr sz="2600" dirty="0" err="1">
                <a:solidFill>
                  <a:srgbClr val="212121"/>
                </a:solidFill>
                <a:latin typeface="Arial"/>
                <a:ea typeface="Arial"/>
                <a:cs typeface="Arial"/>
                <a:sym typeface="Arial"/>
              </a:rPr>
              <a:t>iMedicalApps</a:t>
            </a:r>
            <a:r>
              <a:rPr sz="2600" dirty="0">
                <a:solidFill>
                  <a:srgbClr val="212121"/>
                </a:solidFill>
                <a:latin typeface="Arial"/>
                <a:ea typeface="Arial"/>
                <a:cs typeface="Arial"/>
                <a:sym typeface="Arial"/>
              </a:rPr>
              <a:t>, </a:t>
            </a:r>
            <a:r>
              <a:rPr sz="2600" dirty="0" err="1">
                <a:solidFill>
                  <a:srgbClr val="212121"/>
                </a:solidFill>
                <a:latin typeface="Arial"/>
                <a:ea typeface="Arial"/>
                <a:cs typeface="Arial"/>
                <a:sym typeface="Arial"/>
              </a:rPr>
              <a:t>MedicApp</a:t>
            </a:r>
            <a:r>
              <a:rPr sz="2600" dirty="0">
                <a:solidFill>
                  <a:srgbClr val="212121"/>
                </a:solidFill>
                <a:latin typeface="Arial"/>
                <a:ea typeface="Arial"/>
                <a:cs typeface="Arial"/>
                <a:sym typeface="Aria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9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9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9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9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9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9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9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95" name="Shape 95"/>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Results </a:t>
            </a:r>
            <a:r>
              <a:rPr>
                <a:solidFill>
                  <a:srgbClr val="003F6E"/>
                </a:solidFill>
                <a:latin typeface="Arial Bold"/>
                <a:ea typeface="Arial Bold"/>
                <a:cs typeface="Arial Bold"/>
                <a:sym typeface="Arial Bold"/>
              </a:rPr>
              <a:t>— Catalog of apps for diabetes management </a:t>
            </a:r>
          </a:p>
        </p:txBody>
      </p:sp>
      <p:graphicFrame>
        <p:nvGraphicFramePr>
          <p:cNvPr id="96" name="Chart 96"/>
          <p:cNvGraphicFramePr/>
          <p:nvPr/>
        </p:nvGraphicFramePr>
        <p:xfrm>
          <a:off x="44820" y="1108787"/>
          <a:ext cx="4013202" cy="3428880"/>
        </p:xfrm>
        <a:graphic>
          <a:graphicData uri="http://schemas.openxmlformats.org/drawingml/2006/chart">
            <c:chart xmlns:c="http://schemas.openxmlformats.org/drawingml/2006/chart" xmlns:r="http://schemas.openxmlformats.org/officeDocument/2006/relationships" r:id="rId2"/>
          </a:graphicData>
        </a:graphic>
      </p:graphicFrame>
      <p:sp>
        <p:nvSpPr>
          <p:cNvPr id="97" name="Shape 97"/>
          <p:cNvSpPr>
            <a:spLocks noGrp="1"/>
          </p:cNvSpPr>
          <p:nvPr>
            <p:ph type="body" idx="4294967295"/>
          </p:nvPr>
        </p:nvSpPr>
        <p:spPr>
          <a:xfrm>
            <a:off x="534144" y="4611289"/>
            <a:ext cx="3029744" cy="1074047"/>
          </a:xfrm>
          <a:prstGeom prst="rect">
            <a:avLst/>
          </a:prstGeom>
        </p:spPr>
        <p:txBody>
          <a:bodyPr lIns="0" tIns="0" rIns="0" bIns="0">
            <a:normAutofit fontScale="92500"/>
          </a:bodyPr>
          <a:lstStyle/>
          <a:p>
            <a:pPr marL="275166" indent="-275166" algn="l">
              <a:spcBef>
                <a:spcPts val="300"/>
              </a:spcBef>
              <a:buClr>
                <a:srgbClr val="212121"/>
              </a:buClr>
              <a:buSzPct val="100000"/>
              <a:buFont typeface="Arial"/>
              <a:buChar char="•"/>
              <a:defRPr sz="1800">
                <a:solidFill>
                  <a:srgbClr val="000000"/>
                </a:solidFill>
              </a:defRPr>
            </a:pPr>
            <a:r>
              <a:rPr lang="it-IT" sz="1900" dirty="0">
                <a:solidFill>
                  <a:srgbClr val="212121"/>
                </a:solidFill>
                <a:latin typeface="Arial"/>
                <a:ea typeface="Arial"/>
                <a:cs typeface="Arial"/>
                <a:sym typeface="Arial"/>
              </a:rPr>
              <a:t>single-featured </a:t>
            </a:r>
            <a:r>
              <a:rPr lang="it-IT" sz="1900" dirty="0" smtClean="0">
                <a:solidFill>
                  <a:srgbClr val="212121"/>
                </a:solidFill>
                <a:latin typeface="Arial"/>
                <a:ea typeface="Arial"/>
                <a:cs typeface="Arial"/>
                <a:sym typeface="Arial"/>
              </a:rPr>
              <a:t>apps</a:t>
            </a:r>
            <a:endParaRPr lang="it-IT" sz="1900" dirty="0" smtClean="0">
              <a:solidFill>
                <a:srgbClr val="212121"/>
              </a:solidFill>
              <a:latin typeface="Arial"/>
              <a:ea typeface="Arial"/>
              <a:cs typeface="Arial"/>
              <a:sym typeface="Arial"/>
            </a:endParaRPr>
          </a:p>
          <a:p>
            <a:pPr marL="275166" lvl="0" indent="-275166" algn="l">
              <a:spcBef>
                <a:spcPts val="300"/>
              </a:spcBef>
              <a:buClr>
                <a:srgbClr val="212121"/>
              </a:buClr>
              <a:buSzPct val="100000"/>
              <a:buFont typeface="Arial"/>
              <a:buChar char="•"/>
              <a:defRPr sz="1800">
                <a:solidFill>
                  <a:srgbClr val="000000"/>
                </a:solidFill>
              </a:defRPr>
            </a:pPr>
            <a:r>
              <a:rPr lang="it-IT" sz="1900" dirty="0">
                <a:solidFill>
                  <a:srgbClr val="212121"/>
                </a:solidFill>
                <a:latin typeface="Arial"/>
                <a:ea typeface="Arial"/>
                <a:cs typeface="Arial"/>
                <a:sym typeface="Arial"/>
              </a:rPr>
              <a:t>g</a:t>
            </a:r>
            <a:r>
              <a:rPr lang="it-IT" sz="1900" dirty="0" smtClean="0">
                <a:solidFill>
                  <a:srgbClr val="212121"/>
                </a:solidFill>
                <a:latin typeface="Arial"/>
                <a:ea typeface="Arial"/>
                <a:cs typeface="Arial"/>
                <a:sym typeface="Arial"/>
              </a:rPr>
              <a:t>eneric </a:t>
            </a:r>
            <a:r>
              <a:rPr sz="1900" dirty="0" smtClean="0">
                <a:solidFill>
                  <a:srgbClr val="212121"/>
                </a:solidFill>
                <a:latin typeface="Arial"/>
                <a:ea typeface="Arial"/>
                <a:cs typeface="Arial"/>
                <a:sym typeface="Arial"/>
              </a:rPr>
              <a:t>health </a:t>
            </a:r>
            <a:r>
              <a:rPr sz="1900" dirty="0">
                <a:solidFill>
                  <a:srgbClr val="212121"/>
                </a:solidFill>
                <a:latin typeface="Arial"/>
                <a:ea typeface="Arial"/>
                <a:cs typeface="Arial"/>
                <a:sym typeface="Arial"/>
              </a:rPr>
              <a:t>trackers</a:t>
            </a:r>
          </a:p>
          <a:p>
            <a:pPr marL="275166" lvl="0" indent="-275166" algn="l">
              <a:spcBef>
                <a:spcPts val="300"/>
              </a:spcBef>
              <a:buClr>
                <a:srgbClr val="212121"/>
              </a:buClr>
              <a:buSzPct val="100000"/>
              <a:buFont typeface="Arial"/>
              <a:buChar char="•"/>
              <a:defRPr sz="1800">
                <a:solidFill>
                  <a:srgbClr val="000000"/>
                </a:solidFill>
              </a:defRPr>
            </a:pPr>
            <a:r>
              <a:rPr lang="it-IT" sz="1900" dirty="0" smtClean="0">
                <a:solidFill>
                  <a:srgbClr val="212121"/>
                </a:solidFill>
                <a:latin typeface="Arial"/>
                <a:ea typeface="Arial"/>
                <a:cs typeface="Arial"/>
                <a:sym typeface="Arial"/>
              </a:rPr>
              <a:t>content consumption</a:t>
            </a:r>
            <a:r>
              <a:rPr sz="1900" dirty="0" smtClean="0">
                <a:solidFill>
                  <a:srgbClr val="212121"/>
                </a:solidFill>
                <a:latin typeface="Arial"/>
                <a:ea typeface="Arial"/>
                <a:cs typeface="Arial"/>
                <a:sym typeface="Arial"/>
              </a:rPr>
              <a:t> </a:t>
            </a:r>
            <a:r>
              <a:rPr sz="1900" dirty="0">
                <a:solidFill>
                  <a:srgbClr val="212121"/>
                </a:solidFill>
                <a:latin typeface="Arial"/>
                <a:ea typeface="Arial"/>
                <a:cs typeface="Arial"/>
                <a:sym typeface="Arial"/>
              </a:rPr>
              <a:t>apps</a:t>
            </a:r>
          </a:p>
        </p:txBody>
      </p:sp>
      <p:graphicFrame>
        <p:nvGraphicFramePr>
          <p:cNvPr id="98" name="Chart 98"/>
          <p:cNvGraphicFramePr/>
          <p:nvPr/>
        </p:nvGraphicFramePr>
        <p:xfrm>
          <a:off x="2205802" y="1142017"/>
          <a:ext cx="7684171" cy="4168877"/>
        </p:xfrm>
        <a:graphic>
          <a:graphicData uri="http://schemas.openxmlformats.org/drawingml/2006/chart">
            <c:chart xmlns:c="http://schemas.openxmlformats.org/drawingml/2006/chart" xmlns:r="http://schemas.openxmlformats.org/officeDocument/2006/relationships" r:id="rId3"/>
          </a:graphicData>
        </a:graphic>
      </p:graphicFrame>
      <p:sp>
        <p:nvSpPr>
          <p:cNvPr id="99" name="Shape 99"/>
          <p:cNvSpPr/>
          <p:nvPr/>
        </p:nvSpPr>
        <p:spPr>
          <a:xfrm>
            <a:off x="4369408" y="5409612"/>
            <a:ext cx="4361771"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pPr>
            <a:r>
              <a:rPr sz="2400" dirty="0"/>
              <a:t>Among 952 apps, </a:t>
            </a:r>
            <a:r>
              <a:rPr sz="2400" b="1" dirty="0"/>
              <a:t>just 41 apps </a:t>
            </a:r>
          </a:p>
          <a:p>
            <a:pPr lvl="0">
              <a:defRPr sz="1800"/>
            </a:pPr>
            <a:r>
              <a:rPr sz="2400" dirty="0"/>
              <a:t>are relevant to our analysis.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7">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9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9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p:tmAbs val="0"/>
                                  </p:iterate>
                                  <p:childTnLst>
                                    <p:set>
                                      <p:cBhvr>
                                        <p:cTn id="17" fill="hold"/>
                                        <p:tgtEl>
                                          <p:spTgt spid="9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2" nodeType="clickEffect">
                                  <p:stCondLst>
                                    <p:cond delay="0"/>
                                  </p:stCondLst>
                                  <p:iterate>
                                    <p:tmAbs val="0"/>
                                  </p:iterate>
                                  <p:childTnLst>
                                    <p:set>
                                      <p:cBhvr>
                                        <p:cTn id="21" fill="hold"/>
                                        <p:tgtEl>
                                          <p:spTgt spid="9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3" nodeType="clickEffect">
                                  <p:stCondLst>
                                    <p:cond delay="0"/>
                                  </p:stCondLst>
                                  <p:iterate>
                                    <p:tmAbs val="0"/>
                                  </p:iterate>
                                  <p:childTnLst>
                                    <p:set>
                                      <p:cBhvr>
                                        <p:cTn id="25" fill="hold"/>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1" uiExpand="1" build="p" bldLvl="5" animBg="1" advAuto="0"/>
      <p:bldP spid="98" grpId="2" animBg="1" advAuto="0"/>
      <p:bldP spid="99"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102" name="Shape 102"/>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Results </a:t>
            </a:r>
            <a:r>
              <a:rPr>
                <a:solidFill>
                  <a:srgbClr val="003F6E"/>
                </a:solidFill>
                <a:latin typeface="Arial Bold"/>
                <a:ea typeface="Arial Bold"/>
                <a:cs typeface="Arial Bold"/>
                <a:sym typeface="Arial Bold"/>
              </a:rPr>
              <a:t>— Catalog of apps for diabetes management </a:t>
            </a:r>
          </a:p>
        </p:txBody>
      </p:sp>
      <p:graphicFrame>
        <p:nvGraphicFramePr>
          <p:cNvPr id="103" name="Chart 103"/>
          <p:cNvGraphicFramePr/>
          <p:nvPr/>
        </p:nvGraphicFramePr>
        <p:xfrm>
          <a:off x="303726" y="1550193"/>
          <a:ext cx="8284137" cy="3737295"/>
        </p:xfrm>
        <a:graphic>
          <a:graphicData uri="http://schemas.openxmlformats.org/drawingml/2006/chart">
            <c:chart xmlns:c="http://schemas.openxmlformats.org/drawingml/2006/chart" xmlns:r="http://schemas.openxmlformats.org/officeDocument/2006/relationships" r:id="rId2"/>
          </a:graphicData>
        </a:graphic>
      </p:graphicFrame>
      <p:sp>
        <p:nvSpPr>
          <p:cNvPr id="104" name="Shape 104"/>
          <p:cNvSpPr/>
          <p:nvPr/>
        </p:nvSpPr>
        <p:spPr>
          <a:xfrm>
            <a:off x="1278382" y="5518150"/>
            <a:ext cx="6793526" cy="36933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pPr>
            <a:r>
              <a:rPr sz="2400" dirty="0"/>
              <a:t>On average, an app receives </a:t>
            </a:r>
            <a:r>
              <a:rPr sz="2400" b="1" dirty="0"/>
              <a:t>3.6 updates a year</a:t>
            </a:r>
            <a:r>
              <a:rPr sz="2400" dirty="0"/>
              <a:t>.</a:t>
            </a:r>
          </a:p>
        </p:txBody>
      </p:sp>
      <p:sp>
        <p:nvSpPr>
          <p:cNvPr id="105" name="Shape 105"/>
          <p:cNvSpPr/>
          <p:nvPr/>
        </p:nvSpPr>
        <p:spPr>
          <a:xfrm>
            <a:off x="830262" y="4077072"/>
            <a:ext cx="7667271" cy="0"/>
          </a:xfrm>
          <a:prstGeom prst="line">
            <a:avLst/>
          </a:prstGeom>
          <a:ln w="38100">
            <a:solidFill>
              <a:srgbClr val="424242"/>
            </a:solidFill>
            <a:custDash>
              <a:ds d="200000" sp="200000"/>
            </a:custDash>
            <a:miter lim="400000"/>
          </a:ln>
        </p:spPr>
        <p:txBody>
          <a:bodyPr lIns="0" tIns="0" rIns="0" bIns="0"/>
          <a:lstStyle/>
          <a:p>
            <a:pPr lvl="0" defTabSz="457200">
              <a:defRPr sz="1200">
                <a:latin typeface="+mn-lt"/>
                <a:ea typeface="+mn-ea"/>
                <a:cs typeface="+mn-cs"/>
                <a:sym typeface="Helvetica"/>
              </a:defRPr>
            </a:pPr>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graphicFrame>
        <p:nvGraphicFramePr>
          <p:cNvPr id="108" name="Chart 108"/>
          <p:cNvGraphicFramePr/>
          <p:nvPr>
            <p:extLst>
              <p:ext uri="{D42A27DB-BD31-4B8C-83A1-F6EECF244321}">
                <p14:modId xmlns:p14="http://schemas.microsoft.com/office/powerpoint/2010/main" val="2151298518"/>
              </p:ext>
            </p:extLst>
          </p:nvPr>
        </p:nvGraphicFramePr>
        <p:xfrm>
          <a:off x="-202617" y="1417665"/>
          <a:ext cx="8536396" cy="4546183"/>
        </p:xfrm>
        <a:graphic>
          <a:graphicData uri="http://schemas.openxmlformats.org/drawingml/2006/chart">
            <c:chart xmlns:c="http://schemas.openxmlformats.org/drawingml/2006/chart" xmlns:r="http://schemas.openxmlformats.org/officeDocument/2006/relationships" r:id="rId2"/>
          </a:graphicData>
        </a:graphic>
      </p:graphicFrame>
      <p:sp>
        <p:nvSpPr>
          <p:cNvPr id="109" name="Shape 109"/>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Results </a:t>
            </a:r>
            <a:r>
              <a:rPr>
                <a:solidFill>
                  <a:srgbClr val="003F6E"/>
                </a:solidFill>
                <a:latin typeface="Arial Bold"/>
                <a:ea typeface="Arial Bold"/>
                <a:cs typeface="Arial Bold"/>
                <a:sym typeface="Arial Bold"/>
              </a:rPr>
              <a:t>— Catalog of apps for diabetes management </a:t>
            </a:r>
          </a:p>
        </p:txBody>
      </p:sp>
      <p:sp>
        <p:nvSpPr>
          <p:cNvPr id="110" name="Shape 110"/>
          <p:cNvSpPr/>
          <p:nvPr/>
        </p:nvSpPr>
        <p:spPr>
          <a:xfrm>
            <a:off x="977899" y="3314699"/>
            <a:ext cx="773512" cy="618357"/>
          </a:xfrm>
          <a:prstGeom prst="rect">
            <a:avLst/>
          </a:prstGeom>
          <a:solidFill>
            <a:srgbClr val="FFFFFF"/>
          </a:solidFill>
          <a:ln w="12700">
            <a:miter lim="400000"/>
          </a:ln>
        </p:spPr>
        <p:txBody>
          <a:bodyPr lIns="0" tIns="0" rIns="0" bIns="0"/>
          <a:lstStyle/>
          <a:p>
            <a:pPr lvl="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113" name="Shape 113"/>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Results </a:t>
            </a:r>
            <a:r>
              <a:rPr>
                <a:solidFill>
                  <a:srgbClr val="003F6E"/>
                </a:solidFill>
                <a:latin typeface="Arial Bold"/>
                <a:ea typeface="Arial Bold"/>
                <a:cs typeface="Arial Bold"/>
                <a:sym typeface="Arial Bold"/>
              </a:rPr>
              <a:t>— Catalog of apps for diabetes management </a:t>
            </a:r>
          </a:p>
        </p:txBody>
      </p:sp>
      <p:graphicFrame>
        <p:nvGraphicFramePr>
          <p:cNvPr id="114" name="Chart 114"/>
          <p:cNvGraphicFramePr/>
          <p:nvPr>
            <p:extLst>
              <p:ext uri="{D42A27DB-BD31-4B8C-83A1-F6EECF244321}">
                <p14:modId xmlns:p14="http://schemas.microsoft.com/office/powerpoint/2010/main" val="3414309344"/>
              </p:ext>
            </p:extLst>
          </p:nvPr>
        </p:nvGraphicFramePr>
        <p:xfrm>
          <a:off x="1187624" y="980728"/>
          <a:ext cx="6114512" cy="61145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117" name="Shape 117"/>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Results </a:t>
            </a:r>
            <a:r>
              <a:rPr>
                <a:solidFill>
                  <a:srgbClr val="003F6E"/>
                </a:solidFill>
                <a:latin typeface="Arial Bold"/>
                <a:ea typeface="Arial Bold"/>
                <a:cs typeface="Arial Bold"/>
                <a:sym typeface="Arial Bold"/>
              </a:rPr>
              <a:t>— Catalog of apps for diabetes management </a:t>
            </a:r>
          </a:p>
        </p:txBody>
      </p:sp>
      <p:graphicFrame>
        <p:nvGraphicFramePr>
          <p:cNvPr id="118" name="Chart 118"/>
          <p:cNvGraphicFramePr/>
          <p:nvPr>
            <p:extLst>
              <p:ext uri="{D42A27DB-BD31-4B8C-83A1-F6EECF244321}">
                <p14:modId xmlns:p14="http://schemas.microsoft.com/office/powerpoint/2010/main" val="1263771334"/>
              </p:ext>
            </p:extLst>
          </p:nvPr>
        </p:nvGraphicFramePr>
        <p:xfrm>
          <a:off x="188861" y="1217221"/>
          <a:ext cx="9931009" cy="51202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121" name="Shape 121"/>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Results </a:t>
            </a:r>
            <a:r>
              <a:rPr>
                <a:solidFill>
                  <a:srgbClr val="003F6E"/>
                </a:solidFill>
                <a:latin typeface="Arial Bold"/>
                <a:ea typeface="Arial Bold"/>
                <a:cs typeface="Arial Bold"/>
                <a:sym typeface="Arial Bold"/>
              </a:rPr>
              <a:t>— Catalog of apps for diabetes management </a:t>
            </a:r>
          </a:p>
        </p:txBody>
      </p:sp>
      <p:graphicFrame>
        <p:nvGraphicFramePr>
          <p:cNvPr id="122" name="Chart 122"/>
          <p:cNvGraphicFramePr/>
          <p:nvPr/>
        </p:nvGraphicFramePr>
        <p:xfrm>
          <a:off x="673918" y="1000124"/>
          <a:ext cx="8224295" cy="53692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125" name="Shape 125"/>
          <p:cNvSpPr>
            <a:spLocks noGrp="1"/>
          </p:cNvSpPr>
          <p:nvPr>
            <p:ph type="title" idx="4294967295"/>
          </p:nvPr>
        </p:nvSpPr>
        <p:spPr>
          <a:xfrm>
            <a:off x="719136" y="260349"/>
            <a:ext cx="7453315" cy="33814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Results </a:t>
            </a:r>
            <a:r>
              <a:rPr>
                <a:solidFill>
                  <a:srgbClr val="003F6E"/>
                </a:solidFill>
                <a:latin typeface="Arial Bold"/>
                <a:ea typeface="Arial Bold"/>
                <a:cs typeface="Arial Bold"/>
                <a:sym typeface="Arial Bold"/>
              </a:rPr>
              <a:t>— Catalog of apps for diabetes management </a:t>
            </a:r>
          </a:p>
        </p:txBody>
      </p:sp>
      <p:sp>
        <p:nvSpPr>
          <p:cNvPr id="126" name="Shape 126"/>
          <p:cNvSpPr>
            <a:spLocks noGrp="1"/>
          </p:cNvSpPr>
          <p:nvPr>
            <p:ph type="body" idx="4294967295"/>
          </p:nvPr>
        </p:nvSpPr>
        <p:spPr>
          <a:xfrm>
            <a:off x="120650" y="938211"/>
            <a:ext cx="8902700" cy="5559428"/>
          </a:xfrm>
          <a:prstGeom prst="rect">
            <a:avLst/>
          </a:prstGeom>
        </p:spPr>
        <p:txBody>
          <a:bodyPr lIns="0" tIns="0" rIns="0" bIns="0">
            <a:normAutofit lnSpcReduction="10000"/>
          </a:bodyPr>
          <a:lstStyle/>
          <a:p>
            <a:pPr marL="354819" lvl="0" indent="-354819" algn="l" defTabSz="896111">
              <a:lnSpc>
                <a:spcPct val="110000"/>
              </a:lnSpc>
              <a:spcBef>
                <a:spcPts val="200"/>
              </a:spcBef>
              <a:buClr>
                <a:srgbClr val="212121"/>
              </a:buClr>
              <a:buSzPct val="100000"/>
              <a:buFont typeface="Arial"/>
              <a:buChar char="•"/>
              <a:defRPr sz="1800">
                <a:solidFill>
                  <a:srgbClr val="000000"/>
                </a:solidFill>
              </a:defRPr>
            </a:pPr>
            <a:r>
              <a:rPr sz="2500" dirty="0">
                <a:solidFill>
                  <a:srgbClr val="212121"/>
                </a:solidFill>
                <a:latin typeface="Arial"/>
                <a:ea typeface="Arial"/>
                <a:cs typeface="Arial"/>
                <a:sym typeface="Arial"/>
              </a:rPr>
              <a:t>A very </a:t>
            </a:r>
            <a:r>
              <a:rPr sz="2500" b="1" dirty="0">
                <a:solidFill>
                  <a:srgbClr val="212121"/>
                </a:solidFill>
                <a:latin typeface="Arial Bold"/>
                <a:ea typeface="Arial Bold"/>
                <a:cs typeface="Arial Bold"/>
                <a:sym typeface="Arial Bold"/>
              </a:rPr>
              <a:t>small percentage</a:t>
            </a:r>
            <a:r>
              <a:rPr sz="2500" b="1" dirty="0">
                <a:solidFill>
                  <a:srgbClr val="212121"/>
                </a:solidFill>
                <a:latin typeface="Arial"/>
                <a:ea typeface="Arial"/>
                <a:cs typeface="Arial"/>
                <a:sym typeface="Arial"/>
              </a:rPr>
              <a:t> </a:t>
            </a:r>
            <a:r>
              <a:rPr sz="2500" dirty="0">
                <a:solidFill>
                  <a:srgbClr val="212121"/>
                </a:solidFill>
                <a:latin typeface="Arial"/>
                <a:ea typeface="Arial"/>
                <a:cs typeface="Arial"/>
                <a:sym typeface="Arial"/>
              </a:rPr>
              <a:t>of apps support the management of diabetes</a:t>
            </a:r>
            <a:r>
              <a:rPr sz="2500" dirty="0" smtClean="0">
                <a:solidFill>
                  <a:srgbClr val="212121"/>
                </a:solidFill>
                <a:latin typeface="Arial"/>
                <a:ea typeface="Arial"/>
                <a:cs typeface="Arial"/>
                <a:sym typeface="Arial"/>
              </a:rPr>
              <a:t>;</a:t>
            </a:r>
            <a:endParaRPr lang="it-IT" sz="2500" dirty="0" smtClean="0">
              <a:solidFill>
                <a:srgbClr val="212121"/>
              </a:solidFill>
              <a:latin typeface="Arial"/>
              <a:ea typeface="Arial"/>
              <a:cs typeface="Arial"/>
              <a:sym typeface="Arial"/>
            </a:endParaRPr>
          </a:p>
          <a:p>
            <a:pPr marL="354819" lvl="0" indent="-354819" algn="l" defTabSz="896111">
              <a:lnSpc>
                <a:spcPct val="110000"/>
              </a:lnSpc>
              <a:spcBef>
                <a:spcPts val="200"/>
              </a:spcBef>
              <a:buClr>
                <a:srgbClr val="212121"/>
              </a:buClr>
              <a:buSzPct val="100000"/>
              <a:buFont typeface="Arial"/>
              <a:buChar char="•"/>
              <a:defRPr sz="1800">
                <a:solidFill>
                  <a:srgbClr val="000000"/>
                </a:solidFill>
              </a:defRPr>
            </a:pPr>
            <a:endParaRPr sz="2500" dirty="0">
              <a:solidFill>
                <a:srgbClr val="212121"/>
              </a:solidFill>
              <a:latin typeface="Arial"/>
              <a:ea typeface="Arial"/>
              <a:cs typeface="Arial"/>
              <a:sym typeface="Arial"/>
            </a:endParaRPr>
          </a:p>
          <a:p>
            <a:pPr marL="354819" lvl="0" indent="-354819" algn="l" defTabSz="896111">
              <a:lnSpc>
                <a:spcPct val="110000"/>
              </a:lnSpc>
              <a:spcBef>
                <a:spcPts val="200"/>
              </a:spcBef>
              <a:buClr>
                <a:srgbClr val="212121"/>
              </a:buClr>
              <a:buSzPct val="100000"/>
              <a:buFont typeface="Arial"/>
              <a:buChar char="•"/>
              <a:defRPr sz="1800">
                <a:solidFill>
                  <a:srgbClr val="000000"/>
                </a:solidFill>
              </a:defRPr>
            </a:pPr>
            <a:r>
              <a:rPr sz="2500" dirty="0">
                <a:solidFill>
                  <a:srgbClr val="212121"/>
                </a:solidFill>
                <a:latin typeface="Arial"/>
                <a:ea typeface="Arial"/>
                <a:cs typeface="Arial"/>
                <a:sym typeface="Arial"/>
              </a:rPr>
              <a:t>A </a:t>
            </a:r>
            <a:r>
              <a:rPr sz="2500" b="1" dirty="0">
                <a:solidFill>
                  <a:srgbClr val="212121"/>
                </a:solidFill>
                <a:latin typeface="Arial Bold"/>
                <a:ea typeface="Arial Bold"/>
                <a:cs typeface="Arial Bold"/>
                <a:sym typeface="Arial Bold"/>
              </a:rPr>
              <a:t>significant number</a:t>
            </a:r>
            <a:r>
              <a:rPr sz="2500" b="1" dirty="0">
                <a:solidFill>
                  <a:srgbClr val="212121"/>
                </a:solidFill>
                <a:latin typeface="Arial"/>
                <a:ea typeface="Arial"/>
                <a:cs typeface="Arial"/>
                <a:sym typeface="Arial"/>
              </a:rPr>
              <a:t> </a:t>
            </a:r>
            <a:r>
              <a:rPr sz="2500" dirty="0">
                <a:solidFill>
                  <a:srgbClr val="212121"/>
                </a:solidFill>
                <a:latin typeface="Arial"/>
                <a:ea typeface="Arial"/>
                <a:cs typeface="Arial"/>
                <a:sym typeface="Arial"/>
              </a:rPr>
              <a:t>are not updated (</a:t>
            </a:r>
            <a:r>
              <a:rPr sz="2500" b="1" dirty="0">
                <a:solidFill>
                  <a:srgbClr val="212121"/>
                </a:solidFill>
                <a:latin typeface="Arial Bold"/>
                <a:ea typeface="Arial Bold"/>
                <a:cs typeface="Arial Bold"/>
                <a:sym typeface="Arial Bold"/>
              </a:rPr>
              <a:t>abandoned</a:t>
            </a:r>
            <a:r>
              <a:rPr sz="2500" dirty="0" smtClean="0">
                <a:solidFill>
                  <a:srgbClr val="212121"/>
                </a:solidFill>
                <a:latin typeface="Arial"/>
                <a:ea typeface="Arial"/>
                <a:cs typeface="Arial"/>
                <a:sym typeface="Arial"/>
              </a:rPr>
              <a:t>);</a:t>
            </a:r>
            <a:endParaRPr sz="2500" dirty="0">
              <a:solidFill>
                <a:srgbClr val="212121"/>
              </a:solidFill>
              <a:latin typeface="Arial"/>
              <a:ea typeface="Arial"/>
              <a:cs typeface="Arial"/>
              <a:sym typeface="Arial"/>
            </a:endParaRPr>
          </a:p>
          <a:p>
            <a:pPr marL="354819" lvl="0" indent="-354819" algn="l" defTabSz="896111">
              <a:lnSpc>
                <a:spcPct val="110000"/>
              </a:lnSpc>
              <a:spcBef>
                <a:spcPts val="200"/>
              </a:spcBef>
              <a:buClr>
                <a:srgbClr val="212121"/>
              </a:buClr>
              <a:buSzPct val="100000"/>
              <a:buFont typeface="Arial"/>
              <a:buChar char="•"/>
              <a:defRPr sz="1800">
                <a:solidFill>
                  <a:srgbClr val="000000"/>
                </a:solidFill>
              </a:defRPr>
            </a:pPr>
            <a:endParaRPr lang="it-IT" sz="2500" dirty="0" smtClean="0">
              <a:solidFill>
                <a:srgbClr val="212121"/>
              </a:solidFill>
              <a:latin typeface="Arial"/>
              <a:ea typeface="Arial"/>
              <a:cs typeface="Arial"/>
              <a:sym typeface="Arial"/>
            </a:endParaRPr>
          </a:p>
          <a:p>
            <a:pPr marL="354819" lvl="0" indent="-354819" algn="l" defTabSz="896111">
              <a:lnSpc>
                <a:spcPct val="110000"/>
              </a:lnSpc>
              <a:spcBef>
                <a:spcPts val="200"/>
              </a:spcBef>
              <a:buClr>
                <a:srgbClr val="212121"/>
              </a:buClr>
              <a:buSzPct val="100000"/>
              <a:buFont typeface="Arial"/>
              <a:buChar char="•"/>
              <a:defRPr sz="1800">
                <a:solidFill>
                  <a:srgbClr val="000000"/>
                </a:solidFill>
              </a:defRPr>
            </a:pPr>
            <a:r>
              <a:rPr sz="2500" dirty="0" smtClean="0">
                <a:solidFill>
                  <a:srgbClr val="212121"/>
                </a:solidFill>
                <a:latin typeface="Arial"/>
                <a:ea typeface="Arial"/>
                <a:cs typeface="Arial"/>
                <a:sym typeface="Arial"/>
              </a:rPr>
              <a:t>Those </a:t>
            </a:r>
            <a:r>
              <a:rPr sz="2500" dirty="0">
                <a:solidFill>
                  <a:srgbClr val="212121"/>
                </a:solidFill>
                <a:latin typeface="Arial"/>
                <a:ea typeface="Arial"/>
                <a:cs typeface="Arial"/>
                <a:sym typeface="Arial"/>
              </a:rPr>
              <a:t>“active” receive an </a:t>
            </a:r>
            <a:r>
              <a:rPr sz="2500" b="1" dirty="0">
                <a:solidFill>
                  <a:srgbClr val="212121"/>
                </a:solidFill>
                <a:latin typeface="Arial"/>
                <a:ea typeface="Arial"/>
                <a:cs typeface="Arial"/>
                <a:sym typeface="Arial"/>
              </a:rPr>
              <a:t>update every 3/4 months </a:t>
            </a:r>
            <a:r>
              <a:rPr sz="2500" dirty="0">
                <a:solidFill>
                  <a:srgbClr val="212121"/>
                </a:solidFill>
                <a:latin typeface="Arial"/>
                <a:ea typeface="Arial"/>
                <a:cs typeface="Arial"/>
                <a:sym typeface="Arial"/>
              </a:rPr>
              <a:t>on average</a:t>
            </a:r>
            <a:r>
              <a:rPr sz="2500" dirty="0" smtClean="0">
                <a:solidFill>
                  <a:srgbClr val="212121"/>
                </a:solidFill>
                <a:latin typeface="Arial"/>
                <a:ea typeface="Arial"/>
                <a:cs typeface="Arial"/>
                <a:sym typeface="Arial"/>
              </a:rPr>
              <a:t>;</a:t>
            </a:r>
            <a:endParaRPr sz="2500" dirty="0">
              <a:solidFill>
                <a:srgbClr val="212121"/>
              </a:solidFill>
              <a:latin typeface="Arial"/>
              <a:ea typeface="Arial"/>
              <a:cs typeface="Arial"/>
              <a:sym typeface="Arial"/>
            </a:endParaRPr>
          </a:p>
          <a:p>
            <a:pPr marL="354819" lvl="0" indent="-354819" algn="l" defTabSz="896111">
              <a:lnSpc>
                <a:spcPct val="110000"/>
              </a:lnSpc>
              <a:spcBef>
                <a:spcPts val="200"/>
              </a:spcBef>
              <a:buClr>
                <a:srgbClr val="212121"/>
              </a:buClr>
              <a:buSzPct val="100000"/>
              <a:buFont typeface="Arial"/>
              <a:buChar char="•"/>
              <a:defRPr sz="1800">
                <a:solidFill>
                  <a:srgbClr val="000000"/>
                </a:solidFill>
              </a:defRPr>
            </a:pPr>
            <a:endParaRPr lang="it-IT" sz="2500" dirty="0" smtClean="0">
              <a:solidFill>
                <a:srgbClr val="212121"/>
              </a:solidFill>
              <a:latin typeface="Arial"/>
              <a:ea typeface="Arial"/>
              <a:cs typeface="Arial"/>
              <a:sym typeface="Arial"/>
            </a:endParaRPr>
          </a:p>
          <a:p>
            <a:pPr marL="354819" lvl="0" indent="-354819" algn="l" defTabSz="896111">
              <a:lnSpc>
                <a:spcPct val="110000"/>
              </a:lnSpc>
              <a:spcBef>
                <a:spcPts val="200"/>
              </a:spcBef>
              <a:buClr>
                <a:srgbClr val="212121"/>
              </a:buClr>
              <a:buSzPct val="100000"/>
              <a:buFont typeface="Arial"/>
              <a:buChar char="•"/>
              <a:defRPr sz="1800">
                <a:solidFill>
                  <a:srgbClr val="000000"/>
                </a:solidFill>
              </a:defRPr>
            </a:pPr>
            <a:r>
              <a:rPr sz="2500" dirty="0" smtClean="0">
                <a:solidFill>
                  <a:srgbClr val="212121"/>
                </a:solidFill>
                <a:latin typeface="Arial"/>
                <a:ea typeface="Arial"/>
                <a:cs typeface="Arial"/>
                <a:sym typeface="Arial"/>
              </a:rPr>
              <a:t>There </a:t>
            </a:r>
            <a:r>
              <a:rPr sz="2500" dirty="0">
                <a:solidFill>
                  <a:srgbClr val="212121"/>
                </a:solidFill>
                <a:latin typeface="Arial"/>
                <a:ea typeface="Arial"/>
                <a:cs typeface="Arial"/>
                <a:sym typeface="Arial"/>
              </a:rPr>
              <a:t>are no apps costing more than $15 and </a:t>
            </a:r>
            <a:r>
              <a:rPr sz="2500" b="1" dirty="0">
                <a:solidFill>
                  <a:srgbClr val="212121"/>
                </a:solidFill>
                <a:latin typeface="Arial Bold"/>
                <a:ea typeface="Arial Bold"/>
                <a:cs typeface="Arial Bold"/>
                <a:sym typeface="Arial Bold"/>
              </a:rPr>
              <a:t>2/3 are FREE</a:t>
            </a:r>
            <a:r>
              <a:rPr sz="2500" dirty="0" smtClean="0">
                <a:solidFill>
                  <a:srgbClr val="212121"/>
                </a:solidFill>
                <a:latin typeface="Arial"/>
                <a:ea typeface="Arial"/>
                <a:cs typeface="Arial"/>
                <a:sym typeface="Arial"/>
              </a:rPr>
              <a:t>;</a:t>
            </a:r>
            <a:endParaRPr sz="2500" dirty="0">
              <a:solidFill>
                <a:srgbClr val="212121"/>
              </a:solidFill>
              <a:latin typeface="Arial"/>
              <a:ea typeface="Arial"/>
              <a:cs typeface="Arial"/>
              <a:sym typeface="Arial"/>
            </a:endParaRPr>
          </a:p>
          <a:p>
            <a:pPr marL="354819" lvl="0" indent="-354819" algn="l" defTabSz="896111">
              <a:lnSpc>
                <a:spcPct val="110000"/>
              </a:lnSpc>
              <a:spcBef>
                <a:spcPts val="200"/>
              </a:spcBef>
              <a:buClr>
                <a:srgbClr val="212121"/>
              </a:buClr>
              <a:buSzPct val="100000"/>
              <a:buFont typeface="Arial"/>
              <a:buChar char="•"/>
              <a:defRPr sz="1800">
                <a:solidFill>
                  <a:srgbClr val="000000"/>
                </a:solidFill>
              </a:defRPr>
            </a:pPr>
            <a:endParaRPr lang="it-IT" sz="2500" dirty="0" smtClean="0">
              <a:solidFill>
                <a:srgbClr val="212121"/>
              </a:solidFill>
              <a:latin typeface="Arial"/>
              <a:ea typeface="Arial"/>
              <a:cs typeface="Arial"/>
              <a:sym typeface="Arial"/>
            </a:endParaRPr>
          </a:p>
          <a:p>
            <a:pPr marL="354819" lvl="0" indent="-354819" algn="l" defTabSz="896111">
              <a:lnSpc>
                <a:spcPct val="110000"/>
              </a:lnSpc>
              <a:spcBef>
                <a:spcPts val="200"/>
              </a:spcBef>
              <a:buClr>
                <a:srgbClr val="212121"/>
              </a:buClr>
              <a:buSzPct val="100000"/>
              <a:buFont typeface="Arial"/>
              <a:buChar char="•"/>
              <a:defRPr sz="1800">
                <a:solidFill>
                  <a:srgbClr val="000000"/>
                </a:solidFill>
              </a:defRPr>
            </a:pPr>
            <a:r>
              <a:rPr sz="2500" dirty="0" smtClean="0">
                <a:solidFill>
                  <a:srgbClr val="212121"/>
                </a:solidFill>
                <a:latin typeface="Arial"/>
                <a:ea typeface="Arial"/>
                <a:cs typeface="Arial"/>
                <a:sym typeface="Arial"/>
              </a:rPr>
              <a:t>The </a:t>
            </a:r>
            <a:r>
              <a:rPr sz="2500" dirty="0">
                <a:solidFill>
                  <a:srgbClr val="212121"/>
                </a:solidFill>
                <a:latin typeface="Arial Bold"/>
                <a:ea typeface="Arial Bold"/>
                <a:cs typeface="Arial Bold"/>
                <a:sym typeface="Arial Bold"/>
              </a:rPr>
              <a:t>features implemented</a:t>
            </a:r>
            <a:r>
              <a:rPr sz="2500" dirty="0">
                <a:solidFill>
                  <a:srgbClr val="212121"/>
                </a:solidFill>
                <a:latin typeface="Arial"/>
                <a:ea typeface="Arial"/>
                <a:cs typeface="Arial"/>
                <a:sym typeface="Arial"/>
              </a:rPr>
              <a:t> are </a:t>
            </a:r>
            <a:r>
              <a:rPr sz="2500" b="1" dirty="0">
                <a:solidFill>
                  <a:srgbClr val="212121"/>
                </a:solidFill>
                <a:latin typeface="Arial Bold"/>
                <a:ea typeface="Arial Bold"/>
                <a:cs typeface="Arial Bold"/>
                <a:sym typeface="Arial Bold"/>
              </a:rPr>
              <a:t>mostly basic</a:t>
            </a:r>
            <a:r>
              <a:rPr sz="2500" b="1" dirty="0">
                <a:solidFill>
                  <a:srgbClr val="212121"/>
                </a:solidFill>
                <a:latin typeface="Arial"/>
                <a:ea typeface="Arial"/>
                <a:cs typeface="Arial"/>
                <a:sym typeface="Arial"/>
              </a:rPr>
              <a:t> </a:t>
            </a:r>
            <a:r>
              <a:rPr sz="2500" dirty="0">
                <a:solidFill>
                  <a:srgbClr val="212121"/>
                </a:solidFill>
                <a:latin typeface="Arial"/>
                <a:ea typeface="Arial"/>
                <a:cs typeface="Arial"/>
                <a:sym typeface="Arial"/>
              </a:rPr>
              <a:t>(data logging, representation, delivery). No significant percentage of advanced features (community support, calculators, etc.);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2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129" name="Shape 129"/>
          <p:cNvSpPr>
            <a:spLocks noGrp="1"/>
          </p:cNvSpPr>
          <p:nvPr>
            <p:ph type="title" idx="4294967295"/>
          </p:nvPr>
        </p:nvSpPr>
        <p:spPr>
          <a:xfrm>
            <a:off x="719136" y="260349"/>
            <a:ext cx="7453315" cy="33814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Methods </a:t>
            </a:r>
            <a:r>
              <a:rPr>
                <a:solidFill>
                  <a:srgbClr val="003F6E"/>
                </a:solidFill>
                <a:latin typeface="Arial Bold"/>
                <a:ea typeface="Arial Bold"/>
                <a:cs typeface="Arial Bold"/>
                <a:sym typeface="Arial Bold"/>
              </a:rPr>
              <a:t>— One-shot pictorial schema</a:t>
            </a:r>
          </a:p>
        </p:txBody>
      </p:sp>
      <p:sp>
        <p:nvSpPr>
          <p:cNvPr id="130" name="Shape 130"/>
          <p:cNvSpPr/>
          <p:nvPr/>
        </p:nvSpPr>
        <p:spPr>
          <a:xfrm>
            <a:off x="2320796" y="3168650"/>
            <a:ext cx="450240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000"/>
            </a:lvl1pPr>
          </a:lstStyle>
          <a:p>
            <a:pPr lvl="0">
              <a:defRPr sz="1800"/>
            </a:pPr>
            <a:r>
              <a:rPr sz="3000"/>
              <a:t>One-shot pictorial schema</a:t>
            </a:r>
          </a:p>
        </p:txBody>
      </p:sp>
      <p:sp>
        <p:nvSpPr>
          <p:cNvPr id="131" name="Shape 131"/>
          <p:cNvSpPr/>
          <p:nvPr/>
        </p:nvSpPr>
        <p:spPr>
          <a:xfrm>
            <a:off x="3239420" y="3829050"/>
            <a:ext cx="2412747" cy="3429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000"/>
            </a:lvl1pPr>
          </a:lstStyle>
          <a:p>
            <a:pPr lvl="0">
              <a:defRPr sz="1800"/>
            </a:pPr>
            <a:r>
              <a:rPr sz="2000"/>
              <a:t>(Sample compilation)</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30" name="Shape 30"/>
          <p:cNvSpPr>
            <a:spLocks noGrp="1"/>
          </p:cNvSpPr>
          <p:nvPr>
            <p:ph type="title" idx="4294967295"/>
          </p:nvPr>
        </p:nvSpPr>
        <p:spPr>
          <a:xfrm>
            <a:off x="719136" y="260350"/>
            <a:ext cx="7453315" cy="838200"/>
          </a:xfrm>
          <a:prstGeom prst="rect">
            <a:avLst/>
          </a:prstGeom>
        </p:spPr>
        <p:txBody>
          <a:bodyPr lIns="0" tIns="0" rIns="0" bIns="0" anchor="t"/>
          <a:lstStyle>
            <a:lvl1pPr algn="l">
              <a:defRPr sz="2200">
                <a:solidFill>
                  <a:srgbClr val="003F6E"/>
                </a:solidFill>
                <a:latin typeface="Arial Bold"/>
                <a:ea typeface="Arial Bold"/>
                <a:cs typeface="Arial Bold"/>
                <a:sym typeface="Arial Bold"/>
              </a:defRPr>
            </a:lvl1pPr>
          </a:lstStyle>
          <a:p>
            <a:pPr lvl="0">
              <a:defRPr sz="1800">
                <a:solidFill>
                  <a:srgbClr val="000000"/>
                </a:solidFill>
              </a:defRPr>
            </a:pPr>
            <a:r>
              <a:rPr sz="2200">
                <a:solidFill>
                  <a:srgbClr val="003F6E"/>
                </a:solidFill>
              </a:rPr>
              <a:t>Table of contents</a:t>
            </a:r>
          </a:p>
        </p:txBody>
      </p:sp>
      <p:sp>
        <p:nvSpPr>
          <p:cNvPr id="31" name="Shape 31"/>
          <p:cNvSpPr>
            <a:spLocks noGrp="1"/>
          </p:cNvSpPr>
          <p:nvPr>
            <p:ph type="body" idx="4294967295"/>
          </p:nvPr>
        </p:nvSpPr>
        <p:spPr>
          <a:xfrm>
            <a:off x="755650" y="1268410"/>
            <a:ext cx="8229600" cy="5184780"/>
          </a:xfrm>
          <a:prstGeom prst="rect">
            <a:avLst/>
          </a:prstGeom>
        </p:spPr>
        <p:txBody>
          <a:bodyPr lIns="0" tIns="0" rIns="0" bIns="0"/>
          <a:lstStyle/>
          <a:p>
            <a:pPr marL="180472" lvl="0" indent="-180472" algn="l">
              <a:spcBef>
                <a:spcPts val="300"/>
              </a:spcBef>
              <a:buClr>
                <a:srgbClr val="212121"/>
              </a:buClr>
              <a:buSzPct val="100000"/>
              <a:buFont typeface="Arial"/>
              <a:buChar char="•"/>
              <a:defRPr sz="1800">
                <a:solidFill>
                  <a:srgbClr val="000000"/>
                </a:solidFill>
              </a:defRPr>
            </a:pPr>
            <a:r>
              <a:rPr lang="it-IT" sz="2600" b="1" dirty="0" smtClean="0">
                <a:solidFill>
                  <a:srgbClr val="212121"/>
                </a:solidFill>
                <a:latin typeface="Arial Bold"/>
                <a:ea typeface="Arial"/>
                <a:cs typeface="Arial"/>
                <a:sym typeface="Arial Bold"/>
              </a:rPr>
              <a:t>INTRODUCTION</a:t>
            </a:r>
            <a:endParaRPr lang="it-IT" sz="2600" dirty="0" smtClean="0">
              <a:solidFill>
                <a:srgbClr val="212121"/>
              </a:solidFill>
              <a:latin typeface="Arial"/>
              <a:ea typeface="Arial"/>
              <a:cs typeface="Arial"/>
              <a:sym typeface="Arial"/>
            </a:endParaRPr>
          </a:p>
          <a:p>
            <a:pPr marL="180472" lvl="0" indent="-180472" algn="l">
              <a:spcBef>
                <a:spcPts val="300"/>
              </a:spcBef>
              <a:buClr>
                <a:srgbClr val="212121"/>
              </a:buClr>
              <a:buSzPct val="100000"/>
              <a:buFont typeface="Arial"/>
              <a:buChar char="•"/>
              <a:defRPr sz="1800">
                <a:solidFill>
                  <a:srgbClr val="000000"/>
                </a:solidFill>
              </a:defRPr>
            </a:pPr>
            <a:endParaRPr sz="2600" dirty="0">
              <a:solidFill>
                <a:srgbClr val="212121"/>
              </a:solidFill>
              <a:latin typeface="Arial"/>
              <a:ea typeface="Arial"/>
              <a:cs typeface="Arial"/>
              <a:sym typeface="Arial"/>
            </a:endParaRPr>
          </a:p>
          <a:p>
            <a:pPr marL="260683" lvl="0" indent="-260683" algn="l">
              <a:spcBef>
                <a:spcPts val="300"/>
              </a:spcBef>
              <a:buClr>
                <a:srgbClr val="212121"/>
              </a:buClr>
              <a:buSzPct val="100000"/>
              <a:buFont typeface="Arial Bold"/>
              <a:buChar char="•"/>
              <a:defRPr sz="1800">
                <a:solidFill>
                  <a:srgbClr val="000000"/>
                </a:solidFill>
              </a:defRPr>
            </a:pPr>
            <a:r>
              <a:rPr sz="2600" b="1" dirty="0">
                <a:solidFill>
                  <a:srgbClr val="212121"/>
                </a:solidFill>
                <a:latin typeface="Arial Bold"/>
                <a:ea typeface="Arial Bold"/>
                <a:cs typeface="Arial Bold"/>
                <a:sym typeface="Arial Bold"/>
              </a:rPr>
              <a:t>GOALS</a:t>
            </a:r>
          </a:p>
          <a:p>
            <a:pPr lvl="0" algn="l">
              <a:spcBef>
                <a:spcPts val="400"/>
              </a:spcBef>
              <a:defRPr sz="1800">
                <a:solidFill>
                  <a:srgbClr val="000000"/>
                </a:solidFill>
              </a:defRPr>
            </a:pPr>
            <a:endParaRPr sz="2600" dirty="0">
              <a:solidFill>
                <a:srgbClr val="212121"/>
              </a:solidFill>
              <a:latin typeface="Arial Bold"/>
              <a:ea typeface="Arial Bold"/>
              <a:cs typeface="Arial Bold"/>
              <a:sym typeface="Arial Bold"/>
            </a:endParaRPr>
          </a:p>
          <a:p>
            <a:pPr marL="260683" lvl="0" indent="-260683" algn="l">
              <a:spcBef>
                <a:spcPts val="300"/>
              </a:spcBef>
              <a:buClr>
                <a:srgbClr val="212121"/>
              </a:buClr>
              <a:buSzPct val="100000"/>
              <a:buFont typeface="Arial Bold"/>
              <a:buChar char="•"/>
              <a:defRPr sz="1800">
                <a:solidFill>
                  <a:srgbClr val="000000"/>
                </a:solidFill>
              </a:defRPr>
            </a:pPr>
            <a:r>
              <a:rPr sz="2600" b="1" dirty="0">
                <a:solidFill>
                  <a:srgbClr val="212121"/>
                </a:solidFill>
                <a:latin typeface="Arial Bold"/>
                <a:ea typeface="Arial Bold"/>
                <a:cs typeface="Arial Bold"/>
                <a:sym typeface="Arial Bold"/>
              </a:rPr>
              <a:t>METHODS</a:t>
            </a:r>
          </a:p>
          <a:p>
            <a:pPr marL="641683" lvl="1" indent="-260683" algn="l">
              <a:spcBef>
                <a:spcPts val="300"/>
              </a:spcBef>
              <a:buClr>
                <a:srgbClr val="212121"/>
              </a:buClr>
              <a:buSzPct val="100000"/>
              <a:buFont typeface="Arial"/>
              <a:buChar char="•"/>
              <a:defRPr sz="1800">
                <a:solidFill>
                  <a:srgbClr val="000000"/>
                </a:solidFill>
              </a:defRPr>
            </a:pPr>
            <a:r>
              <a:rPr sz="2600" dirty="0">
                <a:solidFill>
                  <a:srgbClr val="212121"/>
                </a:solidFill>
                <a:latin typeface="Arial"/>
                <a:ea typeface="Arial"/>
                <a:cs typeface="Arial"/>
                <a:sym typeface="Arial"/>
              </a:rPr>
              <a:t>Diabetic </a:t>
            </a:r>
            <a:r>
              <a:rPr lang="it-IT" sz="2600" dirty="0" smtClean="0">
                <a:solidFill>
                  <a:srgbClr val="212121"/>
                </a:solidFill>
                <a:latin typeface="Arial"/>
                <a:ea typeface="Arial"/>
                <a:cs typeface="Arial"/>
                <a:sym typeface="Arial"/>
              </a:rPr>
              <a:t>self-management</a:t>
            </a:r>
            <a:r>
              <a:rPr sz="2600" dirty="0" smtClean="0">
                <a:solidFill>
                  <a:srgbClr val="212121"/>
                </a:solidFill>
                <a:latin typeface="Arial"/>
                <a:ea typeface="Arial"/>
                <a:cs typeface="Arial"/>
                <a:sym typeface="Arial"/>
              </a:rPr>
              <a:t> </a:t>
            </a:r>
            <a:r>
              <a:rPr sz="2600" dirty="0">
                <a:solidFill>
                  <a:srgbClr val="212121"/>
                </a:solidFill>
                <a:latin typeface="Arial"/>
                <a:ea typeface="Arial"/>
                <a:cs typeface="Arial"/>
                <a:sym typeface="Arial"/>
              </a:rPr>
              <a:t>schema</a:t>
            </a:r>
          </a:p>
          <a:p>
            <a:pPr marL="641683" lvl="1" indent="-260683" algn="l">
              <a:spcBef>
                <a:spcPts val="300"/>
              </a:spcBef>
              <a:buClr>
                <a:srgbClr val="212121"/>
              </a:buClr>
              <a:buSzPct val="100000"/>
              <a:buFont typeface="Arial"/>
              <a:buChar char="•"/>
              <a:defRPr sz="1800">
                <a:solidFill>
                  <a:srgbClr val="000000"/>
                </a:solidFill>
              </a:defRPr>
            </a:pPr>
            <a:r>
              <a:rPr sz="2600" dirty="0">
                <a:solidFill>
                  <a:srgbClr val="212121"/>
                </a:solidFill>
                <a:latin typeface="Arial"/>
                <a:ea typeface="Arial"/>
                <a:cs typeface="Arial"/>
                <a:sym typeface="Arial"/>
              </a:rPr>
              <a:t>Catalog of apps for diabetes management</a:t>
            </a:r>
          </a:p>
          <a:p>
            <a:pPr marL="641683" lvl="1" indent="-260683" algn="l">
              <a:spcBef>
                <a:spcPts val="300"/>
              </a:spcBef>
              <a:buClr>
                <a:srgbClr val="212121"/>
              </a:buClr>
              <a:buSzPct val="100000"/>
              <a:buFont typeface="Arial"/>
              <a:buChar char="•"/>
              <a:defRPr sz="1800">
                <a:solidFill>
                  <a:srgbClr val="000000"/>
                </a:solidFill>
              </a:defRPr>
            </a:pPr>
            <a:r>
              <a:rPr sz="2600" dirty="0">
                <a:solidFill>
                  <a:srgbClr val="212121"/>
                </a:solidFill>
                <a:latin typeface="Arial"/>
                <a:ea typeface="Arial"/>
                <a:cs typeface="Arial"/>
                <a:sym typeface="Arial"/>
              </a:rPr>
              <a:t>One-shot pictorial schema</a:t>
            </a:r>
            <a:endParaRPr sz="2600" b="1" i="1" dirty="0">
              <a:solidFill>
                <a:srgbClr val="212121"/>
              </a:solidFill>
              <a:latin typeface="Arial"/>
              <a:ea typeface="Arial"/>
              <a:cs typeface="Arial"/>
              <a:sym typeface="Arial"/>
            </a:endParaRPr>
          </a:p>
          <a:p>
            <a:pPr lvl="1" indent="228600" algn="l">
              <a:spcBef>
                <a:spcPts val="300"/>
              </a:spcBef>
              <a:defRPr sz="1800">
                <a:solidFill>
                  <a:srgbClr val="000000"/>
                </a:solidFill>
              </a:defRPr>
            </a:pPr>
            <a:endParaRPr sz="2600" dirty="0">
              <a:solidFill>
                <a:srgbClr val="212121"/>
              </a:solidFill>
              <a:latin typeface="Arial Bold"/>
              <a:ea typeface="Arial Bold"/>
              <a:cs typeface="Arial Bold"/>
              <a:sym typeface="Arial Bold"/>
            </a:endParaRPr>
          </a:p>
          <a:p>
            <a:pPr marL="376543" lvl="0" indent="-376543" algn="l">
              <a:spcBef>
                <a:spcPts val="300"/>
              </a:spcBef>
              <a:buClr>
                <a:srgbClr val="212121"/>
              </a:buClr>
              <a:buSzPct val="100000"/>
              <a:buFont typeface="Arial Bold"/>
              <a:buChar char="•"/>
              <a:defRPr sz="1800">
                <a:solidFill>
                  <a:srgbClr val="000000"/>
                </a:solidFill>
              </a:defRPr>
            </a:pPr>
            <a:r>
              <a:rPr sz="2600" b="1" dirty="0" smtClean="0">
                <a:solidFill>
                  <a:srgbClr val="212121"/>
                </a:solidFill>
                <a:latin typeface="Arial Bold"/>
                <a:ea typeface="Arial Bold"/>
                <a:cs typeface="Arial Bold"/>
                <a:sym typeface="Arial Bold"/>
              </a:rPr>
              <a:t>RESULTS</a:t>
            </a:r>
            <a:r>
              <a:rPr sz="1600" b="1" i="1" dirty="0">
                <a:solidFill>
                  <a:srgbClr val="212121"/>
                </a:solidFill>
                <a:latin typeface="Arial"/>
                <a:ea typeface="Arial"/>
                <a:cs typeface="Arial"/>
                <a:sym typeface="Arial"/>
              </a:rPr>
              <a:t>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134" name="Shape 134"/>
          <p:cNvSpPr>
            <a:spLocks noGrp="1"/>
          </p:cNvSpPr>
          <p:nvPr>
            <p:ph type="title" idx="4294967295"/>
          </p:nvPr>
        </p:nvSpPr>
        <p:spPr>
          <a:xfrm>
            <a:off x="719136" y="260349"/>
            <a:ext cx="7453315" cy="33814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Methods </a:t>
            </a:r>
            <a:r>
              <a:rPr>
                <a:solidFill>
                  <a:srgbClr val="003F6E"/>
                </a:solidFill>
                <a:latin typeface="Arial Bold"/>
                <a:ea typeface="Arial Bold"/>
                <a:cs typeface="Arial Bold"/>
                <a:sym typeface="Arial Bold"/>
              </a:rPr>
              <a:t>— One-shot pictorial schema</a:t>
            </a:r>
          </a:p>
        </p:txBody>
      </p:sp>
      <p:pic>
        <p:nvPicPr>
          <p:cNvPr id="135" name="image7.png"/>
          <p:cNvPicPr/>
          <p:nvPr/>
        </p:nvPicPr>
        <p:blipFill>
          <a:blip r:embed="rId2">
            <a:extLst/>
          </a:blip>
          <a:stretch>
            <a:fillRect/>
          </a:stretch>
        </p:blipFill>
        <p:spPr>
          <a:xfrm>
            <a:off x="228600" y="1877579"/>
            <a:ext cx="4495800" cy="3102842"/>
          </a:xfrm>
          <a:prstGeom prst="rect">
            <a:avLst/>
          </a:prstGeom>
          <a:ln w="12700">
            <a:miter lim="400000"/>
          </a:ln>
        </p:spPr>
      </p:pic>
      <p:pic>
        <p:nvPicPr>
          <p:cNvPr id="136" name="image8.png"/>
          <p:cNvPicPr/>
          <p:nvPr/>
        </p:nvPicPr>
        <p:blipFill>
          <a:blip r:embed="rId3">
            <a:extLst/>
          </a:blip>
          <a:stretch>
            <a:fillRect/>
          </a:stretch>
        </p:blipFill>
        <p:spPr>
          <a:xfrm>
            <a:off x="5168413" y="2258672"/>
            <a:ext cx="3501025" cy="234065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901326" y="6438660"/>
            <a:ext cx="870354" cy="188590"/>
          </a:xfrm>
          <a:prstGeom prst="rect">
            <a:avLst/>
          </a:prstGeom>
          <a:solidFill>
            <a:srgbClr val="FFFFFF"/>
          </a:solidFill>
          <a:ln w="12700">
            <a:miter lim="400000"/>
          </a:ln>
        </p:spPr>
        <p:txBody>
          <a:bodyPr lIns="0" tIns="0" rIns="0" bIns="0"/>
          <a:lstStyle/>
          <a:p>
            <a:pPr lvl="0"/>
            <a:endParaRPr/>
          </a:p>
        </p:txBody>
      </p:sp>
      <p:sp>
        <p:nvSpPr>
          <p:cNvPr id="139" name="Shape 139"/>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140" name="Shape 140"/>
          <p:cNvSpPr/>
          <p:nvPr/>
        </p:nvSpPr>
        <p:spPr>
          <a:xfrm rot="5400000">
            <a:off x="7710165" y="1871333"/>
            <a:ext cx="1739006" cy="626208"/>
          </a:xfrm>
          <a:prstGeom prst="rect">
            <a:avLst/>
          </a:prstGeom>
          <a:solidFill>
            <a:srgbClr val="FFFFFF"/>
          </a:solidFill>
          <a:ln w="25400">
            <a:solidFill/>
          </a:ln>
        </p:spPr>
        <p:txBody>
          <a:bodyPr lIns="0" tIns="0" rIns="0" bIns="0" anchor="ctr"/>
          <a:lstStyle/>
          <a:p>
            <a:pPr lvl="0" algn="ctr">
              <a:defRPr sz="2000">
                <a:latin typeface="Arial"/>
                <a:ea typeface="Arial"/>
                <a:cs typeface="Arial"/>
                <a:sym typeface="Arial"/>
              </a:defRPr>
            </a:pPr>
            <a:endParaRPr/>
          </a:p>
        </p:txBody>
      </p:sp>
      <p:sp>
        <p:nvSpPr>
          <p:cNvPr id="141" name="Shape 141"/>
          <p:cNvSpPr/>
          <p:nvPr/>
        </p:nvSpPr>
        <p:spPr>
          <a:xfrm rot="5400000">
            <a:off x="7885648" y="2088924"/>
            <a:ext cx="1388041" cy="54199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p>
            <a:pPr lvl="0" algn="ctr">
              <a:defRPr sz="1800"/>
            </a:pPr>
            <a:r>
              <a:rPr sz="1600">
                <a:latin typeface="Arial"/>
                <a:ea typeface="Arial"/>
                <a:cs typeface="Arial"/>
                <a:sym typeface="Arial"/>
              </a:rPr>
              <a:t>Envisaged </a:t>
            </a:r>
            <a:endParaRPr sz="1600">
              <a:solidFill>
                <a:srgbClr val="FFFFFF"/>
              </a:solidFill>
              <a:latin typeface="Calibri"/>
              <a:ea typeface="Calibri"/>
              <a:cs typeface="Calibri"/>
              <a:sym typeface="Calibri"/>
            </a:endParaRPr>
          </a:p>
          <a:p>
            <a:pPr lvl="0" algn="ctr">
              <a:defRPr sz="1800"/>
            </a:pPr>
            <a:r>
              <a:rPr sz="1600">
                <a:latin typeface="Arial"/>
                <a:ea typeface="Arial"/>
                <a:cs typeface="Arial"/>
                <a:sym typeface="Arial"/>
              </a:rPr>
              <a:t>Users</a:t>
            </a:r>
          </a:p>
        </p:txBody>
      </p:sp>
      <p:sp>
        <p:nvSpPr>
          <p:cNvPr id="142" name="Shape 142"/>
          <p:cNvSpPr/>
          <p:nvPr/>
        </p:nvSpPr>
        <p:spPr>
          <a:xfrm rot="10800000">
            <a:off x="7276779" y="2761789"/>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43" name="Shape 143"/>
          <p:cNvSpPr/>
          <p:nvPr/>
        </p:nvSpPr>
        <p:spPr>
          <a:xfrm flipH="1">
            <a:off x="7474174" y="2871715"/>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44" name="Shape 144"/>
          <p:cNvSpPr/>
          <p:nvPr/>
        </p:nvSpPr>
        <p:spPr>
          <a:xfrm rot="10800000">
            <a:off x="7260079" y="1791204"/>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45" name="Shape 145"/>
          <p:cNvSpPr/>
          <p:nvPr/>
        </p:nvSpPr>
        <p:spPr>
          <a:xfrm flipH="1">
            <a:off x="7457474" y="1901130"/>
            <a:ext cx="793883"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46" name="Shape 146"/>
          <p:cNvSpPr/>
          <p:nvPr/>
        </p:nvSpPr>
        <p:spPr>
          <a:xfrm rot="10800000">
            <a:off x="7260079" y="1451660"/>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47" name="Shape 147"/>
          <p:cNvSpPr/>
          <p:nvPr/>
        </p:nvSpPr>
        <p:spPr>
          <a:xfrm flipH="1" flipV="1">
            <a:off x="7457474" y="1561585"/>
            <a:ext cx="793883"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48" name="Shape 148"/>
          <p:cNvSpPr/>
          <p:nvPr/>
        </p:nvSpPr>
        <p:spPr>
          <a:xfrm rot="10800000">
            <a:off x="7260079" y="2448248"/>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49" name="Shape 149"/>
          <p:cNvSpPr/>
          <p:nvPr/>
        </p:nvSpPr>
        <p:spPr>
          <a:xfrm flipH="1">
            <a:off x="7457474" y="2558172"/>
            <a:ext cx="793883"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50" name="Shape 150"/>
          <p:cNvSpPr/>
          <p:nvPr/>
        </p:nvSpPr>
        <p:spPr>
          <a:xfrm>
            <a:off x="7493314" y="2671162"/>
            <a:ext cx="758042"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Others</a:t>
            </a:r>
          </a:p>
        </p:txBody>
      </p:sp>
      <p:sp>
        <p:nvSpPr>
          <p:cNvPr id="151" name="Shape 151"/>
          <p:cNvSpPr/>
          <p:nvPr/>
        </p:nvSpPr>
        <p:spPr>
          <a:xfrm>
            <a:off x="7376693" y="2321299"/>
            <a:ext cx="991285"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Professionals</a:t>
            </a:r>
          </a:p>
        </p:txBody>
      </p:sp>
      <p:sp>
        <p:nvSpPr>
          <p:cNvPr id="152" name="Shape 152"/>
          <p:cNvSpPr/>
          <p:nvPr/>
        </p:nvSpPr>
        <p:spPr>
          <a:xfrm>
            <a:off x="7493314" y="1653933"/>
            <a:ext cx="758042"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Citizens</a:t>
            </a:r>
          </a:p>
        </p:txBody>
      </p:sp>
      <p:sp>
        <p:nvSpPr>
          <p:cNvPr id="153" name="Shape 153"/>
          <p:cNvSpPr/>
          <p:nvPr/>
        </p:nvSpPr>
        <p:spPr>
          <a:xfrm>
            <a:off x="7493314" y="1304070"/>
            <a:ext cx="991285"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Students</a:t>
            </a:r>
          </a:p>
        </p:txBody>
      </p:sp>
      <p:sp>
        <p:nvSpPr>
          <p:cNvPr id="154" name="Shape 154"/>
          <p:cNvSpPr/>
          <p:nvPr/>
        </p:nvSpPr>
        <p:spPr>
          <a:xfrm rot="5400000">
            <a:off x="6960166" y="4528087"/>
            <a:ext cx="3272884" cy="626209"/>
          </a:xfrm>
          <a:prstGeom prst="rect">
            <a:avLst/>
          </a:prstGeom>
          <a:solidFill>
            <a:srgbClr val="FFFFFF"/>
          </a:solidFill>
          <a:ln w="25400">
            <a:solidFill/>
          </a:ln>
        </p:spPr>
        <p:txBody>
          <a:bodyPr lIns="0" tIns="0" rIns="0" bIns="0" anchor="ctr"/>
          <a:lstStyle/>
          <a:p>
            <a:pPr lvl="0" algn="ctr">
              <a:defRPr sz="2000">
                <a:latin typeface="Arial"/>
                <a:ea typeface="Arial"/>
                <a:cs typeface="Arial"/>
                <a:sym typeface="Arial"/>
              </a:defRPr>
            </a:pPr>
            <a:endParaRPr/>
          </a:p>
        </p:txBody>
      </p:sp>
      <p:sp>
        <p:nvSpPr>
          <p:cNvPr id="155" name="Shape 155"/>
          <p:cNvSpPr/>
          <p:nvPr/>
        </p:nvSpPr>
        <p:spPr>
          <a:xfrm rot="5400000">
            <a:off x="7388293" y="4769672"/>
            <a:ext cx="2416632" cy="31339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600">
                <a:latin typeface="Arial"/>
                <a:ea typeface="Arial"/>
                <a:cs typeface="Arial"/>
                <a:sym typeface="Arial"/>
              </a:defRPr>
            </a:lvl1pPr>
          </a:lstStyle>
          <a:p>
            <a:pPr lvl="0">
              <a:defRPr sz="1800"/>
            </a:pPr>
            <a:r>
              <a:rPr sz="1600"/>
              <a:t>Qualifiers &amp; Quantifiers</a:t>
            </a:r>
          </a:p>
        </p:txBody>
      </p:sp>
      <p:sp>
        <p:nvSpPr>
          <p:cNvPr id="156" name="Shape 156"/>
          <p:cNvSpPr/>
          <p:nvPr/>
        </p:nvSpPr>
        <p:spPr>
          <a:xfrm rot="10800000">
            <a:off x="7277017" y="591335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57" name="Shape 157"/>
          <p:cNvSpPr/>
          <p:nvPr/>
        </p:nvSpPr>
        <p:spPr>
          <a:xfrm flipH="1">
            <a:off x="7474411" y="6023278"/>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58" name="Shape 158"/>
          <p:cNvSpPr/>
          <p:nvPr/>
        </p:nvSpPr>
        <p:spPr>
          <a:xfrm rot="10800000">
            <a:off x="7277017" y="4650954"/>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8F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59" name="Shape 159"/>
          <p:cNvSpPr/>
          <p:nvPr/>
        </p:nvSpPr>
        <p:spPr>
          <a:xfrm flipH="1">
            <a:off x="7474411" y="4760879"/>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60" name="Shape 160"/>
          <p:cNvSpPr/>
          <p:nvPr/>
        </p:nvSpPr>
        <p:spPr>
          <a:xfrm rot="10800000">
            <a:off x="7310077" y="3370195"/>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61" name="Shape 161"/>
          <p:cNvSpPr/>
          <p:nvPr/>
        </p:nvSpPr>
        <p:spPr>
          <a:xfrm flipH="1">
            <a:off x="7507472" y="348012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62" name="Shape 162"/>
          <p:cNvSpPr/>
          <p:nvPr/>
        </p:nvSpPr>
        <p:spPr>
          <a:xfrm>
            <a:off x="7328317" y="3103660"/>
            <a:ext cx="955149"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Download Number</a:t>
            </a:r>
          </a:p>
        </p:txBody>
      </p:sp>
      <p:sp>
        <p:nvSpPr>
          <p:cNvPr id="163" name="Shape 163"/>
          <p:cNvSpPr/>
          <p:nvPr/>
        </p:nvSpPr>
        <p:spPr>
          <a:xfrm>
            <a:off x="7218954" y="4397623"/>
            <a:ext cx="1059609"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User Satisfaction index</a:t>
            </a:r>
          </a:p>
        </p:txBody>
      </p:sp>
      <p:sp>
        <p:nvSpPr>
          <p:cNvPr id="164" name="Shape 164"/>
          <p:cNvSpPr/>
          <p:nvPr/>
        </p:nvSpPr>
        <p:spPr>
          <a:xfrm>
            <a:off x="7451942" y="4831200"/>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Trend</a:t>
            </a:r>
          </a:p>
        </p:txBody>
      </p:sp>
      <p:sp>
        <p:nvSpPr>
          <p:cNvPr id="165" name="Shape 165"/>
          <p:cNvSpPr/>
          <p:nvPr/>
        </p:nvSpPr>
        <p:spPr>
          <a:xfrm rot="10800000">
            <a:off x="7277017" y="4932902"/>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66" name="Shape 166"/>
          <p:cNvSpPr/>
          <p:nvPr/>
        </p:nvSpPr>
        <p:spPr>
          <a:xfrm flipH="1">
            <a:off x="7474411" y="5042827"/>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67" name="Shape 167"/>
          <p:cNvSpPr/>
          <p:nvPr/>
        </p:nvSpPr>
        <p:spPr>
          <a:xfrm>
            <a:off x="7343929" y="5510746"/>
            <a:ext cx="906476" cy="5063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Update frequency within a year</a:t>
            </a:r>
          </a:p>
        </p:txBody>
      </p:sp>
      <p:sp>
        <p:nvSpPr>
          <p:cNvPr id="168" name="Shape 168"/>
          <p:cNvSpPr/>
          <p:nvPr/>
        </p:nvSpPr>
        <p:spPr>
          <a:xfrm>
            <a:off x="8627216" y="3257788"/>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69" name="Shape 169"/>
          <p:cNvSpPr/>
          <p:nvPr/>
        </p:nvSpPr>
        <p:spPr>
          <a:xfrm>
            <a:off x="8624579" y="13831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70" name="Shape 170"/>
          <p:cNvSpPr/>
          <p:nvPr/>
        </p:nvSpPr>
        <p:spPr>
          <a:xfrm rot="5400000">
            <a:off x="5589524"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71" name="Shape 171"/>
          <p:cNvSpPr/>
          <p:nvPr/>
        </p:nvSpPr>
        <p:spPr>
          <a:xfrm>
            <a:off x="5697742"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72" name="Shape 172"/>
          <p:cNvSpPr/>
          <p:nvPr/>
        </p:nvSpPr>
        <p:spPr>
          <a:xfrm rot="5400000">
            <a:off x="5278534" y="2434910"/>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73" name="Shape 173"/>
          <p:cNvSpPr/>
          <p:nvPr/>
        </p:nvSpPr>
        <p:spPr>
          <a:xfrm>
            <a:off x="5386751"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74" name="Shape 174"/>
          <p:cNvSpPr/>
          <p:nvPr/>
        </p:nvSpPr>
        <p:spPr>
          <a:xfrm rot="5400000">
            <a:off x="4967544"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75" name="Shape 175"/>
          <p:cNvSpPr/>
          <p:nvPr/>
        </p:nvSpPr>
        <p:spPr>
          <a:xfrm>
            <a:off x="5075763"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76" name="Shape 176"/>
          <p:cNvSpPr/>
          <p:nvPr/>
        </p:nvSpPr>
        <p:spPr>
          <a:xfrm rot="5400000">
            <a:off x="5900515"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77" name="Shape 177"/>
          <p:cNvSpPr/>
          <p:nvPr/>
        </p:nvSpPr>
        <p:spPr>
          <a:xfrm>
            <a:off x="6008734"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78" name="Shape 178"/>
          <p:cNvSpPr/>
          <p:nvPr/>
        </p:nvSpPr>
        <p:spPr>
          <a:xfrm rot="5400000">
            <a:off x="6211506"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79" name="Shape 179"/>
          <p:cNvSpPr/>
          <p:nvPr/>
        </p:nvSpPr>
        <p:spPr>
          <a:xfrm>
            <a:off x="6319725"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80" name="Shape 180"/>
          <p:cNvSpPr/>
          <p:nvPr/>
        </p:nvSpPr>
        <p:spPr>
          <a:xfrm rot="5400000">
            <a:off x="6752645"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81" name="Shape 181"/>
          <p:cNvSpPr/>
          <p:nvPr/>
        </p:nvSpPr>
        <p:spPr>
          <a:xfrm>
            <a:off x="6860864"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82" name="Shape 182"/>
          <p:cNvSpPr/>
          <p:nvPr/>
        </p:nvSpPr>
        <p:spPr>
          <a:xfrm rot="16200000">
            <a:off x="4383924" y="1800152"/>
            <a:ext cx="955148"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Complex Prescription</a:t>
            </a:r>
          </a:p>
        </p:txBody>
      </p:sp>
      <p:sp>
        <p:nvSpPr>
          <p:cNvPr id="183" name="Shape 183"/>
          <p:cNvSpPr/>
          <p:nvPr/>
        </p:nvSpPr>
        <p:spPr>
          <a:xfrm rot="16200000">
            <a:off x="4882874" y="1881090"/>
            <a:ext cx="816353"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Education</a:t>
            </a:r>
          </a:p>
        </p:txBody>
      </p:sp>
      <p:sp>
        <p:nvSpPr>
          <p:cNvPr id="184" name="Shape 184"/>
          <p:cNvSpPr/>
          <p:nvPr/>
        </p:nvSpPr>
        <p:spPr>
          <a:xfrm rot="16200000">
            <a:off x="6149522" y="1854887"/>
            <a:ext cx="932974"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Diabetes Management</a:t>
            </a:r>
          </a:p>
        </p:txBody>
      </p:sp>
      <p:sp>
        <p:nvSpPr>
          <p:cNvPr id="185" name="Shape 185"/>
          <p:cNvSpPr/>
          <p:nvPr/>
        </p:nvSpPr>
        <p:spPr>
          <a:xfrm rot="16200000">
            <a:off x="5691904" y="1930635"/>
            <a:ext cx="955148"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Drug shortage</a:t>
            </a:r>
          </a:p>
        </p:txBody>
      </p:sp>
      <p:sp>
        <p:nvSpPr>
          <p:cNvPr id="186" name="Shape 186"/>
          <p:cNvSpPr/>
          <p:nvPr/>
        </p:nvSpPr>
        <p:spPr>
          <a:xfrm rot="16200000">
            <a:off x="5411437" y="1814721"/>
            <a:ext cx="932974"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Emergency</a:t>
            </a:r>
          </a:p>
        </p:txBody>
      </p:sp>
      <p:sp>
        <p:nvSpPr>
          <p:cNvPr id="187" name="Shape 187"/>
          <p:cNvSpPr/>
          <p:nvPr/>
        </p:nvSpPr>
        <p:spPr>
          <a:xfrm rot="16200000">
            <a:off x="5174428" y="1858916"/>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Mobility</a:t>
            </a:r>
          </a:p>
        </p:txBody>
      </p:sp>
      <p:grpSp>
        <p:nvGrpSpPr>
          <p:cNvPr id="190" name="Group 190"/>
          <p:cNvGrpSpPr/>
          <p:nvPr/>
        </p:nvGrpSpPr>
        <p:grpSpPr>
          <a:xfrm>
            <a:off x="2517293" y="1016000"/>
            <a:ext cx="2040879" cy="626209"/>
            <a:chOff x="0" y="0"/>
            <a:chExt cx="2040877" cy="626207"/>
          </a:xfrm>
        </p:grpSpPr>
        <p:sp>
          <p:nvSpPr>
            <p:cNvPr id="188" name="Shape 188"/>
            <p:cNvSpPr/>
            <p:nvPr/>
          </p:nvSpPr>
          <p:spPr>
            <a:xfrm>
              <a:off x="-1" y="0"/>
              <a:ext cx="2040879" cy="626209"/>
            </a:xfrm>
            <a:prstGeom prst="rect">
              <a:avLst/>
            </a:prstGeom>
            <a:solidFill>
              <a:srgbClr val="FFFFFF"/>
            </a:solidFill>
            <a:ln w="25400" cap="flat">
              <a:solidFill>
                <a:srgbClr val="000000"/>
              </a:solidFill>
              <a:prstDash val="solid"/>
              <a:bevel/>
            </a:ln>
            <a:effectLst/>
          </p:spPr>
          <p:txBody>
            <a:bodyPr wrap="square" lIns="0" tIns="0" rIns="0" bIns="0" numCol="1" anchor="ctr">
              <a:noAutofit/>
            </a:bodyPr>
            <a:lstStyle/>
            <a:p>
              <a:pPr lvl="0" algn="ctr">
                <a:defRPr sz="2000">
                  <a:latin typeface="Arial"/>
                  <a:ea typeface="Arial"/>
                  <a:cs typeface="Arial"/>
                  <a:sym typeface="Arial"/>
                </a:defRPr>
              </a:pPr>
              <a:endParaRPr/>
            </a:p>
          </p:txBody>
        </p:sp>
        <p:sp>
          <p:nvSpPr>
            <p:cNvPr id="189" name="Shape 189"/>
            <p:cNvSpPr/>
            <p:nvPr/>
          </p:nvSpPr>
          <p:spPr>
            <a:xfrm>
              <a:off x="-1" y="156408"/>
              <a:ext cx="2040879" cy="3133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600">
                  <a:latin typeface="Arial"/>
                  <a:ea typeface="Arial"/>
                  <a:cs typeface="Arial"/>
                  <a:sym typeface="Arial"/>
                </a:defRPr>
              </a:lvl1pPr>
            </a:lstStyle>
            <a:p>
              <a:pPr lvl="0">
                <a:defRPr sz="1800"/>
              </a:pPr>
              <a:r>
                <a:rPr sz="1600"/>
                <a:t>Searching Methods</a:t>
              </a:r>
            </a:p>
          </p:txBody>
        </p:sp>
      </p:grpSp>
      <p:sp>
        <p:nvSpPr>
          <p:cNvPr id="191" name="Shape 191"/>
          <p:cNvSpPr/>
          <p:nvPr/>
        </p:nvSpPr>
        <p:spPr>
          <a:xfrm rot="5400000">
            <a:off x="4371737" y="2434911"/>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92" name="Shape 192"/>
          <p:cNvSpPr/>
          <p:nvPr/>
        </p:nvSpPr>
        <p:spPr>
          <a:xfrm>
            <a:off x="4479954"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93" name="Shape 193"/>
          <p:cNvSpPr/>
          <p:nvPr/>
        </p:nvSpPr>
        <p:spPr>
          <a:xfrm rot="5400000">
            <a:off x="3216673" y="2434911"/>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94" name="Shape 194"/>
          <p:cNvSpPr/>
          <p:nvPr/>
        </p:nvSpPr>
        <p:spPr>
          <a:xfrm>
            <a:off x="3324892"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95" name="Shape 195"/>
          <p:cNvSpPr/>
          <p:nvPr/>
        </p:nvSpPr>
        <p:spPr>
          <a:xfrm rot="5400000">
            <a:off x="2829482" y="2434911"/>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96" name="Shape 196"/>
          <p:cNvSpPr/>
          <p:nvPr/>
        </p:nvSpPr>
        <p:spPr>
          <a:xfrm>
            <a:off x="2937700"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97" name="Shape 197"/>
          <p:cNvSpPr/>
          <p:nvPr/>
        </p:nvSpPr>
        <p:spPr>
          <a:xfrm rot="5400000">
            <a:off x="2518493" y="2434911"/>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98" name="Shape 198"/>
          <p:cNvSpPr/>
          <p:nvPr/>
        </p:nvSpPr>
        <p:spPr>
          <a:xfrm>
            <a:off x="2626711"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199" name="Shape 199"/>
          <p:cNvSpPr/>
          <p:nvPr/>
        </p:nvSpPr>
        <p:spPr>
          <a:xfrm rot="5400000">
            <a:off x="3603864" y="2434911"/>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00" name="Shape 200"/>
          <p:cNvSpPr/>
          <p:nvPr/>
        </p:nvSpPr>
        <p:spPr>
          <a:xfrm>
            <a:off x="3712083"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01" name="Shape 201"/>
          <p:cNvSpPr/>
          <p:nvPr/>
        </p:nvSpPr>
        <p:spPr>
          <a:xfrm rot="5400000">
            <a:off x="4035346" y="2434911"/>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02" name="Shape 202"/>
          <p:cNvSpPr/>
          <p:nvPr/>
        </p:nvSpPr>
        <p:spPr>
          <a:xfrm>
            <a:off x="4143564"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03" name="Shape 203"/>
          <p:cNvSpPr/>
          <p:nvPr/>
        </p:nvSpPr>
        <p:spPr>
          <a:xfrm rot="16200000">
            <a:off x="1812628" y="2026867"/>
            <a:ext cx="1224527"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Alphabetical Order</a:t>
            </a:r>
          </a:p>
        </p:txBody>
      </p:sp>
      <p:sp>
        <p:nvSpPr>
          <p:cNvPr id="204" name="Shape 204"/>
          <p:cNvSpPr/>
          <p:nvPr/>
        </p:nvSpPr>
        <p:spPr>
          <a:xfrm rot="16200000">
            <a:off x="2433823" y="1881091"/>
            <a:ext cx="816353"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Images</a:t>
            </a:r>
          </a:p>
        </p:txBody>
      </p:sp>
      <p:sp>
        <p:nvSpPr>
          <p:cNvPr id="205" name="Shape 205"/>
          <p:cNvSpPr/>
          <p:nvPr/>
        </p:nvSpPr>
        <p:spPr>
          <a:xfrm rot="16200000">
            <a:off x="3414742" y="2030623"/>
            <a:ext cx="104959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Scrolling of Lists</a:t>
            </a:r>
          </a:p>
        </p:txBody>
      </p:sp>
      <p:sp>
        <p:nvSpPr>
          <p:cNvPr id="206" name="Shape 206"/>
          <p:cNvSpPr/>
          <p:nvPr/>
        </p:nvSpPr>
        <p:spPr>
          <a:xfrm rot="16200000">
            <a:off x="3970112" y="1855691"/>
            <a:ext cx="816354"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Others</a:t>
            </a:r>
          </a:p>
        </p:txBody>
      </p:sp>
      <p:sp>
        <p:nvSpPr>
          <p:cNvPr id="207" name="Shape 207"/>
          <p:cNvSpPr/>
          <p:nvPr/>
        </p:nvSpPr>
        <p:spPr>
          <a:xfrm rot="16200000">
            <a:off x="2978073" y="2053035"/>
            <a:ext cx="1104801"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Structured Query</a:t>
            </a:r>
          </a:p>
        </p:txBody>
      </p:sp>
      <p:grpSp>
        <p:nvGrpSpPr>
          <p:cNvPr id="210" name="Group 210"/>
          <p:cNvGrpSpPr/>
          <p:nvPr/>
        </p:nvGrpSpPr>
        <p:grpSpPr>
          <a:xfrm>
            <a:off x="4966345" y="1015999"/>
            <a:ext cx="2040879" cy="626209"/>
            <a:chOff x="0" y="0"/>
            <a:chExt cx="2040877" cy="626207"/>
          </a:xfrm>
        </p:grpSpPr>
        <p:sp>
          <p:nvSpPr>
            <p:cNvPr id="208" name="Shape 208"/>
            <p:cNvSpPr/>
            <p:nvPr/>
          </p:nvSpPr>
          <p:spPr>
            <a:xfrm>
              <a:off x="-1" y="-1"/>
              <a:ext cx="2040879" cy="626209"/>
            </a:xfrm>
            <a:prstGeom prst="rect">
              <a:avLst/>
            </a:prstGeom>
            <a:solidFill>
              <a:srgbClr val="FFFFFF"/>
            </a:solidFill>
            <a:ln w="25400" cap="flat">
              <a:solidFill>
                <a:srgbClr val="000000"/>
              </a:solidFill>
              <a:prstDash val="solid"/>
              <a:bevel/>
            </a:ln>
            <a:effectLst/>
          </p:spPr>
          <p:txBody>
            <a:bodyPr wrap="square" lIns="0" tIns="0" rIns="0" bIns="0" numCol="1" anchor="ctr">
              <a:noAutofit/>
            </a:bodyPr>
            <a:lstStyle/>
            <a:p>
              <a:pPr lvl="0" algn="ctr">
                <a:defRPr sz="2000">
                  <a:latin typeface="Arial"/>
                  <a:ea typeface="Arial"/>
                  <a:cs typeface="Arial"/>
                  <a:sym typeface="Arial"/>
                </a:defRPr>
              </a:pPr>
              <a:endParaRPr/>
            </a:p>
          </p:txBody>
        </p:sp>
        <p:sp>
          <p:nvSpPr>
            <p:cNvPr id="209" name="Shape 209"/>
            <p:cNvSpPr/>
            <p:nvPr/>
          </p:nvSpPr>
          <p:spPr>
            <a:xfrm>
              <a:off x="-1" y="156408"/>
              <a:ext cx="2040879" cy="3133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600">
                  <a:latin typeface="Arial"/>
                  <a:ea typeface="Arial"/>
                  <a:cs typeface="Arial"/>
                  <a:sym typeface="Arial"/>
                </a:defRPr>
              </a:lvl1pPr>
            </a:lstStyle>
            <a:p>
              <a:pPr lvl="0">
                <a:defRPr sz="1800"/>
              </a:pPr>
              <a:r>
                <a:rPr sz="1600"/>
                <a:t>Application Domain</a:t>
              </a:r>
            </a:p>
          </p:txBody>
        </p:sp>
      </p:grpSp>
      <p:sp>
        <p:nvSpPr>
          <p:cNvPr id="211" name="Shape 211"/>
          <p:cNvSpPr/>
          <p:nvPr/>
        </p:nvSpPr>
        <p:spPr>
          <a:xfrm>
            <a:off x="6776362" y="104696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12" name="Shape 212"/>
          <p:cNvSpPr/>
          <p:nvPr/>
        </p:nvSpPr>
        <p:spPr>
          <a:xfrm>
            <a:off x="4327311" y="104696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grpSp>
        <p:nvGrpSpPr>
          <p:cNvPr id="215" name="Group 215"/>
          <p:cNvGrpSpPr/>
          <p:nvPr/>
        </p:nvGrpSpPr>
        <p:grpSpPr>
          <a:xfrm>
            <a:off x="139699" y="4273735"/>
            <a:ext cx="749241" cy="2441853"/>
            <a:chOff x="0" y="-1"/>
            <a:chExt cx="749239" cy="2441852"/>
          </a:xfrm>
        </p:grpSpPr>
        <p:sp>
          <p:nvSpPr>
            <p:cNvPr id="213" name="Shape 213"/>
            <p:cNvSpPr/>
            <p:nvPr/>
          </p:nvSpPr>
          <p:spPr>
            <a:xfrm rot="16200000">
              <a:off x="-846307" y="846305"/>
              <a:ext cx="2441853" cy="749241"/>
            </a:xfrm>
            <a:prstGeom prst="rect">
              <a:avLst/>
            </a:prstGeom>
            <a:solidFill>
              <a:srgbClr val="FFFFFF"/>
            </a:solidFill>
            <a:ln w="25400" cap="flat">
              <a:solidFill>
                <a:srgbClr val="000000"/>
              </a:solidFill>
              <a:prstDash val="solid"/>
              <a:bevel/>
            </a:ln>
            <a:effectLst/>
          </p:spPr>
          <p:txBody>
            <a:bodyPr wrap="square" lIns="0" tIns="0" rIns="0" bIns="0" numCol="1" anchor="ctr">
              <a:noAutofit/>
            </a:bodyPr>
            <a:lstStyle/>
            <a:p>
              <a:pPr lvl="0" algn="ctr">
                <a:defRPr sz="2000">
                  <a:latin typeface="Arial"/>
                  <a:ea typeface="Arial"/>
                  <a:cs typeface="Arial"/>
                  <a:sym typeface="Arial"/>
                </a:defRPr>
              </a:pPr>
              <a:endParaRPr/>
            </a:p>
          </p:txBody>
        </p:sp>
        <p:sp>
          <p:nvSpPr>
            <p:cNvPr id="214" name="Shape 214"/>
            <p:cNvSpPr/>
            <p:nvPr/>
          </p:nvSpPr>
          <p:spPr>
            <a:xfrm rot="16200000">
              <a:off x="-846307" y="1064229"/>
              <a:ext cx="2441853" cy="3133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600">
                  <a:latin typeface="Arial"/>
                  <a:ea typeface="Arial"/>
                  <a:cs typeface="Arial"/>
                  <a:sym typeface="Arial"/>
                </a:defRPr>
              </a:lvl1pPr>
            </a:lstStyle>
            <a:p>
              <a:pPr lvl="0">
                <a:defRPr sz="1800"/>
              </a:pPr>
              <a:r>
                <a:rPr sz="1600"/>
                <a:t>Responsible Promoters</a:t>
              </a:r>
            </a:p>
          </p:txBody>
        </p:sp>
      </p:grpSp>
      <p:sp>
        <p:nvSpPr>
          <p:cNvPr id="216" name="Shape 216"/>
          <p:cNvSpPr/>
          <p:nvPr/>
        </p:nvSpPr>
        <p:spPr>
          <a:xfrm>
            <a:off x="870016" y="6174168"/>
            <a:ext cx="699731"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Publisher</a:t>
            </a:r>
          </a:p>
        </p:txBody>
      </p:sp>
      <p:sp>
        <p:nvSpPr>
          <p:cNvPr id="217" name="Shape 217"/>
          <p:cNvSpPr/>
          <p:nvPr/>
        </p:nvSpPr>
        <p:spPr>
          <a:xfrm>
            <a:off x="870016" y="5733076"/>
            <a:ext cx="932974"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Medical Association</a:t>
            </a:r>
          </a:p>
        </p:txBody>
      </p:sp>
      <p:sp>
        <p:nvSpPr>
          <p:cNvPr id="218" name="Shape 218"/>
          <p:cNvSpPr/>
          <p:nvPr/>
        </p:nvSpPr>
        <p:spPr>
          <a:xfrm>
            <a:off x="870016" y="5241197"/>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Hospital</a:t>
            </a:r>
          </a:p>
        </p:txBody>
      </p:sp>
      <p:sp>
        <p:nvSpPr>
          <p:cNvPr id="219" name="Shape 219"/>
          <p:cNvSpPr/>
          <p:nvPr/>
        </p:nvSpPr>
        <p:spPr>
          <a:xfrm>
            <a:off x="870016" y="4474223"/>
            <a:ext cx="816353"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Drug Company </a:t>
            </a:r>
          </a:p>
        </p:txBody>
      </p:sp>
      <p:sp>
        <p:nvSpPr>
          <p:cNvPr id="220" name="Shape 220"/>
          <p:cNvSpPr/>
          <p:nvPr/>
        </p:nvSpPr>
        <p:spPr>
          <a:xfrm>
            <a:off x="1661403" y="4415909"/>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21" name="Shape 221"/>
          <p:cNvSpPr/>
          <p:nvPr/>
        </p:nvSpPr>
        <p:spPr>
          <a:xfrm>
            <a:off x="870016" y="4509287"/>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22" name="Shape 222"/>
          <p:cNvSpPr/>
          <p:nvPr/>
        </p:nvSpPr>
        <p:spPr>
          <a:xfrm>
            <a:off x="1661403" y="565987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23" name="Shape 223"/>
          <p:cNvSpPr/>
          <p:nvPr/>
        </p:nvSpPr>
        <p:spPr>
          <a:xfrm>
            <a:off x="870016" y="575325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24" name="Shape 224"/>
          <p:cNvSpPr/>
          <p:nvPr/>
        </p:nvSpPr>
        <p:spPr>
          <a:xfrm>
            <a:off x="1661403" y="5970864"/>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25" name="Shape 225"/>
          <p:cNvSpPr/>
          <p:nvPr/>
        </p:nvSpPr>
        <p:spPr>
          <a:xfrm>
            <a:off x="870016" y="6064243"/>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26" name="Shape 226"/>
          <p:cNvSpPr/>
          <p:nvPr/>
        </p:nvSpPr>
        <p:spPr>
          <a:xfrm>
            <a:off x="1661403" y="534888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27" name="Shape 227"/>
          <p:cNvSpPr/>
          <p:nvPr/>
        </p:nvSpPr>
        <p:spPr>
          <a:xfrm>
            <a:off x="870016" y="544226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28" name="Shape 228"/>
          <p:cNvSpPr/>
          <p:nvPr/>
        </p:nvSpPr>
        <p:spPr>
          <a:xfrm>
            <a:off x="1661403" y="472690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8F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29" name="Shape 229"/>
          <p:cNvSpPr/>
          <p:nvPr/>
        </p:nvSpPr>
        <p:spPr>
          <a:xfrm>
            <a:off x="870016" y="4820279"/>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grpSp>
        <p:nvGrpSpPr>
          <p:cNvPr id="232" name="Group 232"/>
          <p:cNvGrpSpPr/>
          <p:nvPr/>
        </p:nvGrpSpPr>
        <p:grpSpPr>
          <a:xfrm>
            <a:off x="819216" y="719939"/>
            <a:ext cx="816353" cy="226984"/>
            <a:chOff x="0" y="0"/>
            <a:chExt cx="816352" cy="226983"/>
          </a:xfrm>
        </p:grpSpPr>
        <p:sp>
          <p:nvSpPr>
            <p:cNvPr id="230" name="Shape 230"/>
            <p:cNvSpPr/>
            <p:nvPr/>
          </p:nvSpPr>
          <p:spPr>
            <a:xfrm>
              <a:off x="0" y="0"/>
              <a:ext cx="816353" cy="213989"/>
            </a:xfrm>
            <a:prstGeom prst="rect">
              <a:avLst/>
            </a:prstGeom>
            <a:solidFill>
              <a:srgbClr val="FFFFFF"/>
            </a:solidFill>
            <a:ln w="12700" cap="flat">
              <a:noFill/>
              <a:miter lim="400000"/>
            </a:ln>
            <a:effectLst/>
          </p:spPr>
          <p:txBody>
            <a:bodyPr wrap="square" lIns="0" tIns="0" rIns="0" bIns="0" numCol="1" anchor="t">
              <a:noAutofit/>
            </a:bodyPr>
            <a:lstStyle/>
            <a:p>
              <a:pPr lvl="0">
                <a:defRPr sz="1800">
                  <a:latin typeface="Arial"/>
                  <a:ea typeface="Arial"/>
                  <a:cs typeface="Arial"/>
                  <a:sym typeface="Arial"/>
                </a:defRPr>
              </a:pPr>
              <a:endParaRPr/>
            </a:p>
          </p:txBody>
        </p:sp>
        <p:sp>
          <p:nvSpPr>
            <p:cNvPr id="231" name="Shape 231"/>
            <p:cNvSpPr/>
            <p:nvPr/>
          </p:nvSpPr>
          <p:spPr>
            <a:xfrm>
              <a:off x="0" y="0"/>
              <a:ext cx="816353" cy="2269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defRPr sz="1000">
                  <a:latin typeface="Arial"/>
                  <a:ea typeface="Arial"/>
                  <a:cs typeface="Arial"/>
                  <a:sym typeface="Arial"/>
                </a:defRPr>
              </a:lvl1pPr>
            </a:lstStyle>
            <a:p>
              <a:pPr lvl="0">
                <a:defRPr sz="1800"/>
              </a:pPr>
              <a:r>
                <a:rPr sz="1000"/>
                <a:t>Handbooks</a:t>
              </a:r>
            </a:p>
          </p:txBody>
        </p:sp>
      </p:grpSp>
      <p:sp>
        <p:nvSpPr>
          <p:cNvPr id="233" name="Shape 233"/>
          <p:cNvSpPr/>
          <p:nvPr/>
        </p:nvSpPr>
        <p:spPr>
          <a:xfrm rot="16200000">
            <a:off x="-1107735" y="2177879"/>
            <a:ext cx="3174553" cy="674331"/>
          </a:xfrm>
          <a:prstGeom prst="rect">
            <a:avLst/>
          </a:prstGeom>
          <a:solidFill>
            <a:srgbClr val="FFFFFF"/>
          </a:solidFill>
          <a:ln w="25400">
            <a:solidFill/>
          </a:ln>
        </p:spPr>
        <p:txBody>
          <a:bodyPr lIns="0" tIns="0" rIns="0" bIns="0" anchor="ctr"/>
          <a:lstStyle/>
          <a:p>
            <a:pPr lvl="0" algn="ctr">
              <a:defRPr sz="2000">
                <a:latin typeface="Arial"/>
                <a:ea typeface="Arial"/>
                <a:cs typeface="Arial"/>
                <a:sym typeface="Arial"/>
              </a:defRPr>
            </a:pPr>
            <a:endParaRPr/>
          </a:p>
        </p:txBody>
      </p:sp>
      <p:sp>
        <p:nvSpPr>
          <p:cNvPr id="234" name="Shape 234"/>
          <p:cNvSpPr/>
          <p:nvPr/>
        </p:nvSpPr>
        <p:spPr>
          <a:xfrm rot="16200000">
            <a:off x="-516836" y="2507914"/>
            <a:ext cx="2040878" cy="31339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600">
                <a:latin typeface="Arial"/>
                <a:ea typeface="Arial"/>
                <a:cs typeface="Arial"/>
                <a:sym typeface="Arial"/>
              </a:defRPr>
            </a:lvl1pPr>
          </a:lstStyle>
          <a:p>
            <a:pPr lvl="0">
              <a:defRPr sz="1800"/>
            </a:pPr>
            <a:r>
              <a:rPr sz="1600"/>
              <a:t>Offered Services</a:t>
            </a:r>
          </a:p>
        </p:txBody>
      </p:sp>
      <p:sp>
        <p:nvSpPr>
          <p:cNvPr id="235" name="Shape 235"/>
          <p:cNvSpPr/>
          <p:nvPr/>
        </p:nvSpPr>
        <p:spPr>
          <a:xfrm>
            <a:off x="819216" y="2119396"/>
            <a:ext cx="99128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GeoHealth</a:t>
            </a:r>
          </a:p>
        </p:txBody>
      </p:sp>
      <p:sp>
        <p:nvSpPr>
          <p:cNvPr id="236" name="Shape 236"/>
          <p:cNvSpPr/>
          <p:nvPr/>
        </p:nvSpPr>
        <p:spPr>
          <a:xfrm>
            <a:off x="819216" y="1594599"/>
            <a:ext cx="816353"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Calculators</a:t>
            </a:r>
          </a:p>
        </p:txBody>
      </p:sp>
      <p:sp>
        <p:nvSpPr>
          <p:cNvPr id="237" name="Shape 237"/>
          <p:cNvSpPr/>
          <p:nvPr/>
        </p:nvSpPr>
        <p:spPr>
          <a:xfrm>
            <a:off x="819216" y="1303047"/>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News feed</a:t>
            </a:r>
          </a:p>
        </p:txBody>
      </p:sp>
      <p:sp>
        <p:nvSpPr>
          <p:cNvPr id="238" name="Shape 238"/>
          <p:cNvSpPr/>
          <p:nvPr/>
        </p:nvSpPr>
        <p:spPr>
          <a:xfrm>
            <a:off x="819216" y="1011493"/>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Guidelines</a:t>
            </a:r>
          </a:p>
        </p:txBody>
      </p:sp>
      <p:sp>
        <p:nvSpPr>
          <p:cNvPr id="239" name="Shape 239"/>
          <p:cNvSpPr/>
          <p:nvPr/>
        </p:nvSpPr>
        <p:spPr>
          <a:xfrm>
            <a:off x="1610603" y="867521"/>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40" name="Shape 240"/>
          <p:cNvSpPr/>
          <p:nvPr/>
        </p:nvSpPr>
        <p:spPr>
          <a:xfrm>
            <a:off x="819216" y="960899"/>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41" name="Shape 241"/>
          <p:cNvSpPr/>
          <p:nvPr/>
        </p:nvSpPr>
        <p:spPr>
          <a:xfrm>
            <a:off x="1610603" y="19827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42" name="Shape 242"/>
          <p:cNvSpPr/>
          <p:nvPr/>
        </p:nvSpPr>
        <p:spPr>
          <a:xfrm>
            <a:off x="819216" y="207610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43" name="Shape 243"/>
          <p:cNvSpPr/>
          <p:nvPr/>
        </p:nvSpPr>
        <p:spPr>
          <a:xfrm>
            <a:off x="1610603" y="2261524"/>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44" name="Shape 244"/>
          <p:cNvSpPr/>
          <p:nvPr/>
        </p:nvSpPr>
        <p:spPr>
          <a:xfrm>
            <a:off x="819216" y="23549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45" name="Shape 245"/>
          <p:cNvSpPr/>
          <p:nvPr/>
        </p:nvSpPr>
        <p:spPr>
          <a:xfrm>
            <a:off x="1610603" y="2540324"/>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46" name="Shape 246"/>
          <p:cNvSpPr/>
          <p:nvPr/>
        </p:nvSpPr>
        <p:spPr>
          <a:xfrm>
            <a:off x="819216" y="2633703"/>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47" name="Shape 247"/>
          <p:cNvSpPr/>
          <p:nvPr/>
        </p:nvSpPr>
        <p:spPr>
          <a:xfrm>
            <a:off x="1610603" y="17039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48" name="Shape 248"/>
          <p:cNvSpPr/>
          <p:nvPr/>
        </p:nvSpPr>
        <p:spPr>
          <a:xfrm>
            <a:off x="819216" y="179730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49" name="Shape 249"/>
          <p:cNvSpPr/>
          <p:nvPr/>
        </p:nvSpPr>
        <p:spPr>
          <a:xfrm>
            <a:off x="1610603" y="142512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50" name="Shape 250"/>
          <p:cNvSpPr/>
          <p:nvPr/>
        </p:nvSpPr>
        <p:spPr>
          <a:xfrm>
            <a:off x="819216" y="151850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51" name="Shape 251"/>
          <p:cNvSpPr/>
          <p:nvPr/>
        </p:nvSpPr>
        <p:spPr>
          <a:xfrm>
            <a:off x="819216" y="1836778"/>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Forecasters</a:t>
            </a:r>
          </a:p>
        </p:txBody>
      </p:sp>
      <p:sp>
        <p:nvSpPr>
          <p:cNvPr id="252" name="Shape 252"/>
          <p:cNvSpPr/>
          <p:nvPr/>
        </p:nvSpPr>
        <p:spPr>
          <a:xfrm>
            <a:off x="1610603" y="114632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53" name="Shape 253"/>
          <p:cNvSpPr/>
          <p:nvPr/>
        </p:nvSpPr>
        <p:spPr>
          <a:xfrm>
            <a:off x="819216" y="123970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54" name="Shape 254"/>
          <p:cNvSpPr/>
          <p:nvPr/>
        </p:nvSpPr>
        <p:spPr>
          <a:xfrm>
            <a:off x="819216" y="2653127"/>
            <a:ext cx="99128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Data logger</a:t>
            </a:r>
          </a:p>
        </p:txBody>
      </p:sp>
      <p:sp>
        <p:nvSpPr>
          <p:cNvPr id="255" name="Shape 255"/>
          <p:cNvSpPr/>
          <p:nvPr/>
        </p:nvSpPr>
        <p:spPr>
          <a:xfrm>
            <a:off x="1661403" y="5037891"/>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56" name="Shape 256"/>
          <p:cNvSpPr/>
          <p:nvPr/>
        </p:nvSpPr>
        <p:spPr>
          <a:xfrm>
            <a:off x="870016" y="513127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57" name="Shape 257"/>
          <p:cNvSpPr/>
          <p:nvPr/>
        </p:nvSpPr>
        <p:spPr>
          <a:xfrm>
            <a:off x="870016" y="4158686"/>
            <a:ext cx="1399460"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Medical Systems Company</a:t>
            </a:r>
          </a:p>
        </p:txBody>
      </p:sp>
      <p:sp>
        <p:nvSpPr>
          <p:cNvPr id="258" name="Shape 258"/>
          <p:cNvSpPr/>
          <p:nvPr/>
        </p:nvSpPr>
        <p:spPr>
          <a:xfrm>
            <a:off x="1610603" y="28191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59" name="Shape 259"/>
          <p:cNvSpPr/>
          <p:nvPr/>
        </p:nvSpPr>
        <p:spPr>
          <a:xfrm>
            <a:off x="819216" y="29125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60" name="Shape 260"/>
          <p:cNvSpPr/>
          <p:nvPr/>
        </p:nvSpPr>
        <p:spPr>
          <a:xfrm>
            <a:off x="819216" y="2410951"/>
            <a:ext cx="991285"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Simulators</a:t>
            </a:r>
          </a:p>
        </p:txBody>
      </p:sp>
      <p:sp>
        <p:nvSpPr>
          <p:cNvPr id="261" name="Shape 261"/>
          <p:cNvSpPr/>
          <p:nvPr/>
        </p:nvSpPr>
        <p:spPr>
          <a:xfrm>
            <a:off x="185745" y="1007639"/>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62" name="Shape 262"/>
          <p:cNvSpPr/>
          <p:nvPr/>
        </p:nvSpPr>
        <p:spPr>
          <a:xfrm>
            <a:off x="185745" y="4340084"/>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63" name="Shape 263"/>
          <p:cNvSpPr/>
          <p:nvPr/>
        </p:nvSpPr>
        <p:spPr>
          <a:xfrm>
            <a:off x="806517" y="2919827"/>
            <a:ext cx="991284"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Data delivery</a:t>
            </a:r>
          </a:p>
        </p:txBody>
      </p:sp>
      <p:sp>
        <p:nvSpPr>
          <p:cNvPr id="264" name="Shape 264"/>
          <p:cNvSpPr/>
          <p:nvPr/>
        </p:nvSpPr>
        <p:spPr>
          <a:xfrm>
            <a:off x="1597903" y="30858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65" name="Shape 265"/>
          <p:cNvSpPr/>
          <p:nvPr/>
        </p:nvSpPr>
        <p:spPr>
          <a:xfrm>
            <a:off x="806516" y="31792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66" name="Shape 266"/>
          <p:cNvSpPr/>
          <p:nvPr/>
        </p:nvSpPr>
        <p:spPr>
          <a:xfrm>
            <a:off x="806517" y="3135727"/>
            <a:ext cx="991284"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Data representation</a:t>
            </a:r>
          </a:p>
        </p:txBody>
      </p:sp>
      <p:sp>
        <p:nvSpPr>
          <p:cNvPr id="267" name="Shape 267"/>
          <p:cNvSpPr/>
          <p:nvPr/>
        </p:nvSpPr>
        <p:spPr>
          <a:xfrm>
            <a:off x="1597903" y="33906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68" name="Shape 268"/>
          <p:cNvSpPr/>
          <p:nvPr/>
        </p:nvSpPr>
        <p:spPr>
          <a:xfrm>
            <a:off x="806516" y="34840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69" name="Shape 269"/>
          <p:cNvSpPr/>
          <p:nvPr/>
        </p:nvSpPr>
        <p:spPr>
          <a:xfrm>
            <a:off x="819216" y="3516727"/>
            <a:ext cx="99128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How-to guides</a:t>
            </a:r>
          </a:p>
        </p:txBody>
      </p:sp>
      <p:sp>
        <p:nvSpPr>
          <p:cNvPr id="270" name="Shape 270"/>
          <p:cNvSpPr/>
          <p:nvPr/>
        </p:nvSpPr>
        <p:spPr>
          <a:xfrm>
            <a:off x="1610603" y="36827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71" name="Shape 271"/>
          <p:cNvSpPr/>
          <p:nvPr/>
        </p:nvSpPr>
        <p:spPr>
          <a:xfrm>
            <a:off x="819216" y="37761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72" name="Shape 272"/>
          <p:cNvSpPr/>
          <p:nvPr/>
        </p:nvSpPr>
        <p:spPr>
          <a:xfrm>
            <a:off x="819216" y="3821527"/>
            <a:ext cx="99128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Other</a:t>
            </a:r>
          </a:p>
        </p:txBody>
      </p:sp>
      <p:sp>
        <p:nvSpPr>
          <p:cNvPr id="273" name="Shape 273"/>
          <p:cNvSpPr/>
          <p:nvPr/>
        </p:nvSpPr>
        <p:spPr>
          <a:xfrm>
            <a:off x="1610603" y="39494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74" name="Shape 274"/>
          <p:cNvSpPr/>
          <p:nvPr/>
        </p:nvSpPr>
        <p:spPr>
          <a:xfrm>
            <a:off x="819216" y="40428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75" name="Shape 275"/>
          <p:cNvSpPr/>
          <p:nvPr/>
        </p:nvSpPr>
        <p:spPr>
          <a:xfrm>
            <a:off x="1661403" y="628185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76" name="Shape 276"/>
          <p:cNvSpPr/>
          <p:nvPr/>
        </p:nvSpPr>
        <p:spPr>
          <a:xfrm>
            <a:off x="870016" y="637523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77" name="Shape 277"/>
          <p:cNvSpPr/>
          <p:nvPr/>
        </p:nvSpPr>
        <p:spPr>
          <a:xfrm>
            <a:off x="1674103" y="6573953"/>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78" name="Shape 278"/>
          <p:cNvSpPr/>
          <p:nvPr/>
        </p:nvSpPr>
        <p:spPr>
          <a:xfrm>
            <a:off x="882716" y="666733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79" name="Shape 279"/>
          <p:cNvSpPr/>
          <p:nvPr/>
        </p:nvSpPr>
        <p:spPr>
          <a:xfrm rot="10800000">
            <a:off x="7260078" y="2143448"/>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8F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80" name="Shape 280"/>
          <p:cNvSpPr/>
          <p:nvPr/>
        </p:nvSpPr>
        <p:spPr>
          <a:xfrm flipH="1">
            <a:off x="7457472" y="2253374"/>
            <a:ext cx="793883"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81" name="Shape 281"/>
          <p:cNvSpPr/>
          <p:nvPr/>
        </p:nvSpPr>
        <p:spPr>
          <a:xfrm>
            <a:off x="7554493" y="2016499"/>
            <a:ext cx="991285"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Patients</a:t>
            </a:r>
          </a:p>
        </p:txBody>
      </p:sp>
      <p:sp>
        <p:nvSpPr>
          <p:cNvPr id="282" name="Shape 282"/>
          <p:cNvSpPr/>
          <p:nvPr/>
        </p:nvSpPr>
        <p:spPr>
          <a:xfrm rot="10800000">
            <a:off x="7297377" y="3751195"/>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83" name="Shape 283"/>
          <p:cNvSpPr/>
          <p:nvPr/>
        </p:nvSpPr>
        <p:spPr>
          <a:xfrm flipH="1">
            <a:off x="7494771" y="386112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84" name="Shape 284"/>
          <p:cNvSpPr/>
          <p:nvPr/>
        </p:nvSpPr>
        <p:spPr>
          <a:xfrm>
            <a:off x="7328317" y="3497360"/>
            <a:ext cx="955149"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Store Overall Ranking</a:t>
            </a:r>
          </a:p>
        </p:txBody>
      </p:sp>
      <p:sp>
        <p:nvSpPr>
          <p:cNvPr id="285" name="Shape 285"/>
          <p:cNvSpPr/>
          <p:nvPr/>
        </p:nvSpPr>
        <p:spPr>
          <a:xfrm rot="10800000">
            <a:off x="7297377" y="4208395"/>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86" name="Shape 286"/>
          <p:cNvSpPr/>
          <p:nvPr/>
        </p:nvSpPr>
        <p:spPr>
          <a:xfrm flipH="1">
            <a:off x="7494771" y="431832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87" name="Shape 287"/>
          <p:cNvSpPr/>
          <p:nvPr/>
        </p:nvSpPr>
        <p:spPr>
          <a:xfrm>
            <a:off x="7328317" y="3891060"/>
            <a:ext cx="955149"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Store Category Ranking</a:t>
            </a:r>
          </a:p>
        </p:txBody>
      </p:sp>
      <p:sp>
        <p:nvSpPr>
          <p:cNvPr id="288" name="Shape 288"/>
          <p:cNvSpPr/>
          <p:nvPr/>
        </p:nvSpPr>
        <p:spPr>
          <a:xfrm rot="10800000">
            <a:off x="7277017" y="5349454"/>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89" name="Shape 289"/>
          <p:cNvSpPr/>
          <p:nvPr/>
        </p:nvSpPr>
        <p:spPr>
          <a:xfrm flipH="1">
            <a:off x="7474411" y="5459378"/>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90" name="Shape 290"/>
          <p:cNvSpPr/>
          <p:nvPr/>
        </p:nvSpPr>
        <p:spPr>
          <a:xfrm>
            <a:off x="7315771" y="5108823"/>
            <a:ext cx="962793"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Last update date</a:t>
            </a:r>
          </a:p>
        </p:txBody>
      </p:sp>
      <p:sp>
        <p:nvSpPr>
          <p:cNvPr id="291" name="Shape 291"/>
          <p:cNvSpPr/>
          <p:nvPr/>
        </p:nvSpPr>
        <p:spPr>
          <a:xfrm rot="10800000">
            <a:off x="7302417" y="629435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92" name="Shape 292"/>
          <p:cNvSpPr/>
          <p:nvPr/>
        </p:nvSpPr>
        <p:spPr>
          <a:xfrm flipH="1">
            <a:off x="7499811" y="6404278"/>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293" name="Shape 293"/>
          <p:cNvSpPr/>
          <p:nvPr/>
        </p:nvSpPr>
        <p:spPr>
          <a:xfrm>
            <a:off x="7369329" y="6031446"/>
            <a:ext cx="906476"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Significant Testimonials</a:t>
            </a:r>
          </a:p>
        </p:txBody>
      </p:sp>
      <p:sp>
        <p:nvSpPr>
          <p:cNvPr id="294" name="Shape 294"/>
          <p:cNvSpPr/>
          <p:nvPr/>
        </p:nvSpPr>
        <p:spPr>
          <a:xfrm>
            <a:off x="2526275" y="3463185"/>
            <a:ext cx="4217890" cy="2197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sz="2400" b="1" dirty="0"/>
              <a:t>Diabetes </a:t>
            </a:r>
            <a:r>
              <a:rPr sz="2400" b="1" dirty="0" err="1"/>
              <a:t>HealthMate</a:t>
            </a:r>
            <a:endParaRPr sz="2400" b="1" dirty="0"/>
          </a:p>
          <a:p>
            <a:pPr lvl="0" algn="ctr" defTabSz="457200">
              <a:defRPr sz="1800"/>
            </a:pPr>
            <a:r>
              <a:rPr sz="1200" dirty="0">
                <a:solidFill>
                  <a:srgbClr val="5A5A5A"/>
                </a:solidFill>
                <a:latin typeface="+mn-lt"/>
                <a:ea typeface="+mn-ea"/>
                <a:cs typeface="+mn-cs"/>
                <a:sym typeface="Helvetica"/>
              </a:rPr>
              <a:t>(GlaxoSmithKline)</a:t>
            </a:r>
          </a:p>
          <a:p>
            <a:pPr lvl="0" algn="ctr" defTabSz="457200">
              <a:defRPr sz="1800"/>
            </a:pPr>
            <a:endParaRPr sz="1200" dirty="0">
              <a:solidFill>
                <a:srgbClr val="5A5A5A"/>
              </a:solidFill>
              <a:latin typeface="+mn-lt"/>
              <a:ea typeface="+mn-ea"/>
              <a:cs typeface="+mn-cs"/>
              <a:sym typeface="Helvetica"/>
            </a:endParaRPr>
          </a:p>
          <a:p>
            <a:pPr lvl="0" algn="ctr" defTabSz="457200">
              <a:defRPr sz="1800"/>
            </a:pPr>
            <a:endParaRPr sz="1200" dirty="0">
              <a:solidFill>
                <a:srgbClr val="5A5A5A"/>
              </a:solidFill>
              <a:latin typeface="+mn-lt"/>
              <a:ea typeface="+mn-ea"/>
              <a:cs typeface="+mn-cs"/>
              <a:sym typeface="Helvetica"/>
            </a:endParaRPr>
          </a:p>
          <a:p>
            <a:pPr lvl="0" algn="just" defTabSz="457200">
              <a:defRPr sz="1800"/>
            </a:pPr>
            <a:r>
              <a:rPr sz="1200" dirty="0">
                <a:solidFill>
                  <a:srgbClr val="5A5A5A"/>
                </a:solidFill>
                <a:latin typeface="+mn-lt"/>
                <a:ea typeface="+mn-ea"/>
                <a:cs typeface="+mn-cs"/>
                <a:sym typeface="Helvetica"/>
              </a:rPr>
              <a:t>The Diabetes </a:t>
            </a:r>
            <a:r>
              <a:rPr sz="1200" dirty="0" err="1">
                <a:solidFill>
                  <a:srgbClr val="5A5A5A"/>
                </a:solidFill>
                <a:latin typeface="+mn-lt"/>
                <a:ea typeface="+mn-ea"/>
                <a:cs typeface="+mn-cs"/>
                <a:sym typeface="Helvetica"/>
              </a:rPr>
              <a:t>HealthMate</a:t>
            </a:r>
            <a:r>
              <a:rPr sz="1200" dirty="0">
                <a:solidFill>
                  <a:srgbClr val="5A5A5A"/>
                </a:solidFill>
                <a:latin typeface="+mn-lt"/>
                <a:ea typeface="+mn-ea"/>
                <a:cs typeface="+mn-cs"/>
                <a:sym typeface="Helvetica"/>
              </a:rPr>
              <a:t> is an easy-to-use mobile app that can help you track your blood sugar readings over time and visually chart how those readings relate to other factors in your life, like your mood, taking your medicines, activity level, and diet. Diabetes </a:t>
            </a:r>
            <a:r>
              <a:rPr sz="1200" dirty="0" err="1">
                <a:solidFill>
                  <a:srgbClr val="5A5A5A"/>
                </a:solidFill>
                <a:latin typeface="+mn-lt"/>
                <a:ea typeface="+mn-ea"/>
                <a:cs typeface="+mn-cs"/>
                <a:sym typeface="Helvetica"/>
              </a:rPr>
              <a:t>HealthMate</a:t>
            </a:r>
            <a:r>
              <a:rPr sz="1200" dirty="0">
                <a:solidFill>
                  <a:srgbClr val="5A5A5A"/>
                </a:solidFill>
                <a:latin typeface="+mn-lt"/>
                <a:ea typeface="+mn-ea"/>
                <a:cs typeface="+mn-cs"/>
                <a:sym typeface="Helvetica"/>
              </a:rPr>
              <a:t> also has a variety of activities to help you make positive lifestyle choices that can assist you with managing your diabetes every day.</a:t>
            </a:r>
          </a:p>
        </p:txBody>
      </p:sp>
      <p:sp>
        <p:nvSpPr>
          <p:cNvPr id="295" name="Shape 295"/>
          <p:cNvSpPr>
            <a:spLocks noGrp="1"/>
          </p:cNvSpPr>
          <p:nvPr>
            <p:ph type="title" idx="4294967295"/>
          </p:nvPr>
        </p:nvSpPr>
        <p:spPr>
          <a:xfrm>
            <a:off x="719136" y="260349"/>
            <a:ext cx="7453315" cy="33814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Methods </a:t>
            </a:r>
            <a:r>
              <a:rPr>
                <a:solidFill>
                  <a:srgbClr val="003F6E"/>
                </a:solidFill>
                <a:latin typeface="Arial Bold"/>
                <a:ea typeface="Arial Bold"/>
                <a:cs typeface="Arial Bold"/>
                <a:sym typeface="Arial Bold"/>
              </a:rPr>
              <a:t>— One-shot pictorial schema (functional)</a:t>
            </a:r>
          </a:p>
        </p:txBody>
      </p:sp>
      <p:sp>
        <p:nvSpPr>
          <p:cNvPr id="296" name="Shape 296"/>
          <p:cNvSpPr/>
          <p:nvPr/>
        </p:nvSpPr>
        <p:spPr>
          <a:xfrm>
            <a:off x="860646" y="4796397"/>
            <a:ext cx="816353"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1000">
                <a:latin typeface="Arial"/>
                <a:ea typeface="Arial"/>
                <a:cs typeface="Arial"/>
                <a:sym typeface="Arial"/>
              </a:rPr>
              <a:t>National</a:t>
            </a:r>
          </a:p>
          <a:p>
            <a:pPr lvl="0">
              <a:defRPr sz="1800"/>
            </a:pPr>
            <a:r>
              <a:rPr sz="1000">
                <a:latin typeface="Arial"/>
                <a:ea typeface="Arial"/>
                <a:cs typeface="Arial"/>
                <a:sym typeface="Arial"/>
              </a:rPr>
              <a:t>Service</a:t>
            </a:r>
          </a:p>
        </p:txBody>
      </p:sp>
      <p:sp>
        <p:nvSpPr>
          <p:cNvPr id="297" name="Shape 297"/>
          <p:cNvSpPr/>
          <p:nvPr/>
        </p:nvSpPr>
        <p:spPr>
          <a:xfrm>
            <a:off x="870016" y="5538496"/>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Drugstore</a:t>
            </a:r>
          </a:p>
        </p:txBody>
      </p:sp>
      <p:sp>
        <p:nvSpPr>
          <p:cNvPr id="298" name="Shape 298"/>
          <p:cNvSpPr/>
          <p:nvPr/>
        </p:nvSpPr>
        <p:spPr>
          <a:xfrm>
            <a:off x="870016" y="6355057"/>
            <a:ext cx="932974"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1000">
                <a:latin typeface="Arial"/>
                <a:ea typeface="Arial"/>
                <a:cs typeface="Arial"/>
                <a:sym typeface="Arial"/>
              </a:rPr>
              <a:t>Software</a:t>
            </a:r>
          </a:p>
          <a:p>
            <a:pPr lvl="0">
              <a:defRPr sz="1800"/>
            </a:pPr>
            <a:r>
              <a:rPr sz="1000">
                <a:latin typeface="Arial"/>
                <a:ea typeface="Arial"/>
                <a:cs typeface="Arial"/>
                <a:sym typeface="Arial"/>
              </a:rPr>
              <a:t>Company</a:t>
            </a:r>
          </a:p>
        </p:txBody>
      </p:sp>
      <p:sp>
        <p:nvSpPr>
          <p:cNvPr id="299" name="Shape 299"/>
          <p:cNvSpPr/>
          <p:nvPr/>
        </p:nvSpPr>
        <p:spPr>
          <a:xfrm rot="16200000">
            <a:off x="2738623" y="1957291"/>
            <a:ext cx="816353"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Multi-modal</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901326" y="6438660"/>
            <a:ext cx="870354" cy="188590"/>
          </a:xfrm>
          <a:prstGeom prst="rect">
            <a:avLst/>
          </a:prstGeom>
          <a:solidFill>
            <a:srgbClr val="FFFFFF"/>
          </a:solidFill>
          <a:ln w="12700">
            <a:miter lim="400000"/>
          </a:ln>
        </p:spPr>
        <p:txBody>
          <a:bodyPr lIns="0" tIns="0" rIns="0" bIns="0"/>
          <a:lstStyle/>
          <a:p>
            <a:pPr lvl="0"/>
            <a:endParaRPr/>
          </a:p>
        </p:txBody>
      </p:sp>
      <p:sp>
        <p:nvSpPr>
          <p:cNvPr id="302" name="Shape 302"/>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303" name="Shape 303"/>
          <p:cNvSpPr/>
          <p:nvPr/>
        </p:nvSpPr>
        <p:spPr>
          <a:xfrm rot="5400000">
            <a:off x="7710165" y="1871333"/>
            <a:ext cx="1739006" cy="626208"/>
          </a:xfrm>
          <a:prstGeom prst="rect">
            <a:avLst/>
          </a:prstGeom>
          <a:solidFill>
            <a:srgbClr val="FFFFFF"/>
          </a:solidFill>
          <a:ln w="25400">
            <a:solidFill/>
          </a:ln>
        </p:spPr>
        <p:txBody>
          <a:bodyPr lIns="0" tIns="0" rIns="0" bIns="0" anchor="ctr"/>
          <a:lstStyle/>
          <a:p>
            <a:pPr lvl="0" algn="ctr">
              <a:defRPr sz="2000">
                <a:latin typeface="Arial"/>
                <a:ea typeface="Arial"/>
                <a:cs typeface="Arial"/>
                <a:sym typeface="Arial"/>
              </a:defRPr>
            </a:pPr>
            <a:endParaRPr/>
          </a:p>
        </p:txBody>
      </p:sp>
      <p:sp>
        <p:nvSpPr>
          <p:cNvPr id="304" name="Shape 304"/>
          <p:cNvSpPr/>
          <p:nvPr/>
        </p:nvSpPr>
        <p:spPr>
          <a:xfrm rot="5400000">
            <a:off x="7885648" y="2088924"/>
            <a:ext cx="1388041" cy="54199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p>
            <a:pPr lvl="0" algn="ctr">
              <a:defRPr sz="1800"/>
            </a:pPr>
            <a:r>
              <a:rPr sz="1600">
                <a:latin typeface="Arial"/>
                <a:ea typeface="Arial"/>
                <a:cs typeface="Arial"/>
                <a:sym typeface="Arial"/>
              </a:rPr>
              <a:t>Envisaged </a:t>
            </a:r>
            <a:endParaRPr sz="1600">
              <a:solidFill>
                <a:srgbClr val="FFFFFF"/>
              </a:solidFill>
              <a:latin typeface="Calibri"/>
              <a:ea typeface="Calibri"/>
              <a:cs typeface="Calibri"/>
              <a:sym typeface="Calibri"/>
            </a:endParaRPr>
          </a:p>
          <a:p>
            <a:pPr lvl="0" algn="ctr">
              <a:defRPr sz="1800"/>
            </a:pPr>
            <a:r>
              <a:rPr sz="1600">
                <a:latin typeface="Arial"/>
                <a:ea typeface="Arial"/>
                <a:cs typeface="Arial"/>
                <a:sym typeface="Arial"/>
              </a:rPr>
              <a:t>Users</a:t>
            </a:r>
          </a:p>
        </p:txBody>
      </p:sp>
      <p:sp>
        <p:nvSpPr>
          <p:cNvPr id="305" name="Shape 305"/>
          <p:cNvSpPr/>
          <p:nvPr/>
        </p:nvSpPr>
        <p:spPr>
          <a:xfrm rot="10800000">
            <a:off x="7276779" y="2761789"/>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06" name="Shape 306"/>
          <p:cNvSpPr/>
          <p:nvPr/>
        </p:nvSpPr>
        <p:spPr>
          <a:xfrm flipH="1">
            <a:off x="7474174" y="2871715"/>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07" name="Shape 307"/>
          <p:cNvSpPr/>
          <p:nvPr/>
        </p:nvSpPr>
        <p:spPr>
          <a:xfrm rot="10800000">
            <a:off x="7260079" y="1791204"/>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08" name="Shape 308"/>
          <p:cNvSpPr/>
          <p:nvPr/>
        </p:nvSpPr>
        <p:spPr>
          <a:xfrm flipH="1">
            <a:off x="7457474" y="1901130"/>
            <a:ext cx="793883"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09" name="Shape 309"/>
          <p:cNvSpPr/>
          <p:nvPr/>
        </p:nvSpPr>
        <p:spPr>
          <a:xfrm rot="10800000">
            <a:off x="7260079" y="1451660"/>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10" name="Shape 310"/>
          <p:cNvSpPr/>
          <p:nvPr/>
        </p:nvSpPr>
        <p:spPr>
          <a:xfrm flipH="1" flipV="1">
            <a:off x="7457474" y="1561585"/>
            <a:ext cx="793883"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11" name="Shape 311"/>
          <p:cNvSpPr/>
          <p:nvPr/>
        </p:nvSpPr>
        <p:spPr>
          <a:xfrm rot="10800000">
            <a:off x="7260079" y="2448248"/>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12" name="Shape 312"/>
          <p:cNvSpPr/>
          <p:nvPr/>
        </p:nvSpPr>
        <p:spPr>
          <a:xfrm flipH="1">
            <a:off x="7457474" y="2558172"/>
            <a:ext cx="793883"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13" name="Shape 313"/>
          <p:cNvSpPr/>
          <p:nvPr/>
        </p:nvSpPr>
        <p:spPr>
          <a:xfrm>
            <a:off x="7493314" y="2671162"/>
            <a:ext cx="758042"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Others</a:t>
            </a:r>
          </a:p>
        </p:txBody>
      </p:sp>
      <p:sp>
        <p:nvSpPr>
          <p:cNvPr id="314" name="Shape 314"/>
          <p:cNvSpPr/>
          <p:nvPr/>
        </p:nvSpPr>
        <p:spPr>
          <a:xfrm>
            <a:off x="7376693" y="2321299"/>
            <a:ext cx="991285"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Professionals</a:t>
            </a:r>
          </a:p>
        </p:txBody>
      </p:sp>
      <p:sp>
        <p:nvSpPr>
          <p:cNvPr id="315" name="Shape 315"/>
          <p:cNvSpPr/>
          <p:nvPr/>
        </p:nvSpPr>
        <p:spPr>
          <a:xfrm>
            <a:off x="7493314" y="1653933"/>
            <a:ext cx="758042"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Citizens</a:t>
            </a:r>
          </a:p>
        </p:txBody>
      </p:sp>
      <p:sp>
        <p:nvSpPr>
          <p:cNvPr id="316" name="Shape 316"/>
          <p:cNvSpPr/>
          <p:nvPr/>
        </p:nvSpPr>
        <p:spPr>
          <a:xfrm>
            <a:off x="7493314" y="1304070"/>
            <a:ext cx="991285"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Students</a:t>
            </a:r>
          </a:p>
        </p:txBody>
      </p:sp>
      <p:sp>
        <p:nvSpPr>
          <p:cNvPr id="317" name="Shape 317"/>
          <p:cNvSpPr/>
          <p:nvPr/>
        </p:nvSpPr>
        <p:spPr>
          <a:xfrm rot="5400000">
            <a:off x="6960166" y="4528087"/>
            <a:ext cx="3272884" cy="626209"/>
          </a:xfrm>
          <a:prstGeom prst="rect">
            <a:avLst/>
          </a:prstGeom>
          <a:solidFill>
            <a:srgbClr val="FFFFFF"/>
          </a:solidFill>
          <a:ln w="25400">
            <a:solidFill/>
          </a:ln>
        </p:spPr>
        <p:txBody>
          <a:bodyPr lIns="0" tIns="0" rIns="0" bIns="0" anchor="ctr"/>
          <a:lstStyle/>
          <a:p>
            <a:pPr lvl="0" algn="ctr">
              <a:defRPr sz="2000">
                <a:latin typeface="Arial"/>
                <a:ea typeface="Arial"/>
                <a:cs typeface="Arial"/>
                <a:sym typeface="Arial"/>
              </a:defRPr>
            </a:pPr>
            <a:endParaRPr/>
          </a:p>
        </p:txBody>
      </p:sp>
      <p:sp>
        <p:nvSpPr>
          <p:cNvPr id="318" name="Shape 318"/>
          <p:cNvSpPr/>
          <p:nvPr/>
        </p:nvSpPr>
        <p:spPr>
          <a:xfrm rot="5400000">
            <a:off x="7388293" y="4769672"/>
            <a:ext cx="2416632" cy="31339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600">
                <a:latin typeface="Arial"/>
                <a:ea typeface="Arial"/>
                <a:cs typeface="Arial"/>
                <a:sym typeface="Arial"/>
              </a:defRPr>
            </a:lvl1pPr>
          </a:lstStyle>
          <a:p>
            <a:pPr lvl="0">
              <a:defRPr sz="1800"/>
            </a:pPr>
            <a:r>
              <a:rPr sz="1600"/>
              <a:t>Qualifiers &amp; Quantifiers</a:t>
            </a:r>
          </a:p>
        </p:txBody>
      </p:sp>
      <p:sp>
        <p:nvSpPr>
          <p:cNvPr id="319" name="Shape 319"/>
          <p:cNvSpPr/>
          <p:nvPr/>
        </p:nvSpPr>
        <p:spPr>
          <a:xfrm rot="10800000">
            <a:off x="7277017" y="591335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20" name="Shape 320"/>
          <p:cNvSpPr/>
          <p:nvPr/>
        </p:nvSpPr>
        <p:spPr>
          <a:xfrm flipH="1">
            <a:off x="7474411" y="6023278"/>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21" name="Shape 321"/>
          <p:cNvSpPr/>
          <p:nvPr/>
        </p:nvSpPr>
        <p:spPr>
          <a:xfrm rot="10800000">
            <a:off x="7277017" y="4650954"/>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8F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22" name="Shape 322"/>
          <p:cNvSpPr/>
          <p:nvPr/>
        </p:nvSpPr>
        <p:spPr>
          <a:xfrm flipH="1">
            <a:off x="7474411" y="4760879"/>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23" name="Shape 323"/>
          <p:cNvSpPr/>
          <p:nvPr/>
        </p:nvSpPr>
        <p:spPr>
          <a:xfrm rot="10800000">
            <a:off x="7310077" y="3370195"/>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24" name="Shape 324"/>
          <p:cNvSpPr/>
          <p:nvPr/>
        </p:nvSpPr>
        <p:spPr>
          <a:xfrm flipH="1">
            <a:off x="7507472" y="348012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25" name="Shape 325"/>
          <p:cNvSpPr/>
          <p:nvPr/>
        </p:nvSpPr>
        <p:spPr>
          <a:xfrm>
            <a:off x="7328317" y="3103660"/>
            <a:ext cx="955149"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Download Number</a:t>
            </a:r>
          </a:p>
        </p:txBody>
      </p:sp>
      <p:sp>
        <p:nvSpPr>
          <p:cNvPr id="326" name="Shape 326"/>
          <p:cNvSpPr/>
          <p:nvPr/>
        </p:nvSpPr>
        <p:spPr>
          <a:xfrm>
            <a:off x="7218954" y="4397623"/>
            <a:ext cx="1059609"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User Satisfaction index</a:t>
            </a:r>
          </a:p>
        </p:txBody>
      </p:sp>
      <p:sp>
        <p:nvSpPr>
          <p:cNvPr id="327" name="Shape 327"/>
          <p:cNvSpPr/>
          <p:nvPr/>
        </p:nvSpPr>
        <p:spPr>
          <a:xfrm>
            <a:off x="7451942" y="4831200"/>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Trend</a:t>
            </a:r>
          </a:p>
        </p:txBody>
      </p:sp>
      <p:sp>
        <p:nvSpPr>
          <p:cNvPr id="328" name="Shape 328"/>
          <p:cNvSpPr/>
          <p:nvPr/>
        </p:nvSpPr>
        <p:spPr>
          <a:xfrm rot="10800000">
            <a:off x="7277017" y="4932902"/>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29" name="Shape 329"/>
          <p:cNvSpPr/>
          <p:nvPr/>
        </p:nvSpPr>
        <p:spPr>
          <a:xfrm flipH="1">
            <a:off x="7474411" y="5042827"/>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30" name="Shape 330"/>
          <p:cNvSpPr/>
          <p:nvPr/>
        </p:nvSpPr>
        <p:spPr>
          <a:xfrm>
            <a:off x="7343929" y="5510746"/>
            <a:ext cx="906476" cy="5063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Update frequency within a year</a:t>
            </a:r>
          </a:p>
        </p:txBody>
      </p:sp>
      <p:sp>
        <p:nvSpPr>
          <p:cNvPr id="331" name="Shape 331"/>
          <p:cNvSpPr/>
          <p:nvPr/>
        </p:nvSpPr>
        <p:spPr>
          <a:xfrm>
            <a:off x="8627216" y="3257788"/>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32" name="Shape 332"/>
          <p:cNvSpPr/>
          <p:nvPr/>
        </p:nvSpPr>
        <p:spPr>
          <a:xfrm>
            <a:off x="8624579" y="13831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33" name="Shape 333"/>
          <p:cNvSpPr/>
          <p:nvPr/>
        </p:nvSpPr>
        <p:spPr>
          <a:xfrm rot="5400000">
            <a:off x="5589524"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34" name="Shape 334"/>
          <p:cNvSpPr/>
          <p:nvPr/>
        </p:nvSpPr>
        <p:spPr>
          <a:xfrm>
            <a:off x="5697742"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35" name="Shape 335"/>
          <p:cNvSpPr/>
          <p:nvPr/>
        </p:nvSpPr>
        <p:spPr>
          <a:xfrm rot="5400000">
            <a:off x="5278534" y="2434910"/>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36" name="Shape 336"/>
          <p:cNvSpPr/>
          <p:nvPr/>
        </p:nvSpPr>
        <p:spPr>
          <a:xfrm>
            <a:off x="5386751"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37" name="Shape 337"/>
          <p:cNvSpPr/>
          <p:nvPr/>
        </p:nvSpPr>
        <p:spPr>
          <a:xfrm rot="5400000">
            <a:off x="4967544"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38" name="Shape 338"/>
          <p:cNvSpPr/>
          <p:nvPr/>
        </p:nvSpPr>
        <p:spPr>
          <a:xfrm>
            <a:off x="5075763"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39" name="Shape 339"/>
          <p:cNvSpPr/>
          <p:nvPr/>
        </p:nvSpPr>
        <p:spPr>
          <a:xfrm rot="5400000">
            <a:off x="5900515"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40" name="Shape 340"/>
          <p:cNvSpPr/>
          <p:nvPr/>
        </p:nvSpPr>
        <p:spPr>
          <a:xfrm>
            <a:off x="6008734"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41" name="Shape 341"/>
          <p:cNvSpPr/>
          <p:nvPr/>
        </p:nvSpPr>
        <p:spPr>
          <a:xfrm rot="5400000">
            <a:off x="6211506"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42" name="Shape 342"/>
          <p:cNvSpPr/>
          <p:nvPr/>
        </p:nvSpPr>
        <p:spPr>
          <a:xfrm>
            <a:off x="6319725"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43" name="Shape 343"/>
          <p:cNvSpPr/>
          <p:nvPr/>
        </p:nvSpPr>
        <p:spPr>
          <a:xfrm rot="5400000">
            <a:off x="6752645" y="243491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44" name="Shape 344"/>
          <p:cNvSpPr/>
          <p:nvPr/>
        </p:nvSpPr>
        <p:spPr>
          <a:xfrm>
            <a:off x="6860864" y="1645230"/>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45" name="Shape 345"/>
          <p:cNvSpPr/>
          <p:nvPr/>
        </p:nvSpPr>
        <p:spPr>
          <a:xfrm rot="16200000">
            <a:off x="4383924" y="1800152"/>
            <a:ext cx="955148"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Complex Prescription</a:t>
            </a:r>
          </a:p>
        </p:txBody>
      </p:sp>
      <p:sp>
        <p:nvSpPr>
          <p:cNvPr id="346" name="Shape 346"/>
          <p:cNvSpPr/>
          <p:nvPr/>
        </p:nvSpPr>
        <p:spPr>
          <a:xfrm rot="16200000">
            <a:off x="4882874" y="1881090"/>
            <a:ext cx="816353"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Education</a:t>
            </a:r>
          </a:p>
        </p:txBody>
      </p:sp>
      <p:sp>
        <p:nvSpPr>
          <p:cNvPr id="347" name="Shape 347"/>
          <p:cNvSpPr/>
          <p:nvPr/>
        </p:nvSpPr>
        <p:spPr>
          <a:xfrm rot="16200000">
            <a:off x="6149522" y="1854887"/>
            <a:ext cx="932974"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Diabetes Management</a:t>
            </a:r>
          </a:p>
        </p:txBody>
      </p:sp>
      <p:sp>
        <p:nvSpPr>
          <p:cNvPr id="348" name="Shape 348"/>
          <p:cNvSpPr/>
          <p:nvPr/>
        </p:nvSpPr>
        <p:spPr>
          <a:xfrm rot="16200000">
            <a:off x="5691904" y="1930635"/>
            <a:ext cx="955148"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Drug shortage</a:t>
            </a:r>
          </a:p>
        </p:txBody>
      </p:sp>
      <p:sp>
        <p:nvSpPr>
          <p:cNvPr id="349" name="Shape 349"/>
          <p:cNvSpPr/>
          <p:nvPr/>
        </p:nvSpPr>
        <p:spPr>
          <a:xfrm rot="16200000">
            <a:off x="5411437" y="1814721"/>
            <a:ext cx="932974"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Emergency</a:t>
            </a:r>
          </a:p>
        </p:txBody>
      </p:sp>
      <p:sp>
        <p:nvSpPr>
          <p:cNvPr id="350" name="Shape 350"/>
          <p:cNvSpPr/>
          <p:nvPr/>
        </p:nvSpPr>
        <p:spPr>
          <a:xfrm rot="16200000">
            <a:off x="5174428" y="1858916"/>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Mobility</a:t>
            </a:r>
          </a:p>
        </p:txBody>
      </p:sp>
      <p:grpSp>
        <p:nvGrpSpPr>
          <p:cNvPr id="353" name="Group 353"/>
          <p:cNvGrpSpPr/>
          <p:nvPr/>
        </p:nvGrpSpPr>
        <p:grpSpPr>
          <a:xfrm>
            <a:off x="2517293" y="1016000"/>
            <a:ext cx="2040879" cy="626209"/>
            <a:chOff x="0" y="0"/>
            <a:chExt cx="2040877" cy="626207"/>
          </a:xfrm>
        </p:grpSpPr>
        <p:sp>
          <p:nvSpPr>
            <p:cNvPr id="351" name="Shape 351"/>
            <p:cNvSpPr/>
            <p:nvPr/>
          </p:nvSpPr>
          <p:spPr>
            <a:xfrm>
              <a:off x="-1" y="0"/>
              <a:ext cx="2040879" cy="626209"/>
            </a:xfrm>
            <a:prstGeom prst="rect">
              <a:avLst/>
            </a:prstGeom>
            <a:solidFill>
              <a:srgbClr val="FFFFFF"/>
            </a:solidFill>
            <a:ln w="25400" cap="flat">
              <a:solidFill>
                <a:srgbClr val="000000"/>
              </a:solidFill>
              <a:prstDash val="solid"/>
              <a:bevel/>
            </a:ln>
            <a:effectLst/>
          </p:spPr>
          <p:txBody>
            <a:bodyPr wrap="square" lIns="0" tIns="0" rIns="0" bIns="0" numCol="1" anchor="ctr">
              <a:noAutofit/>
            </a:bodyPr>
            <a:lstStyle/>
            <a:p>
              <a:pPr lvl="0" algn="ctr">
                <a:defRPr sz="2000">
                  <a:latin typeface="Arial"/>
                  <a:ea typeface="Arial"/>
                  <a:cs typeface="Arial"/>
                  <a:sym typeface="Arial"/>
                </a:defRPr>
              </a:pPr>
              <a:endParaRPr/>
            </a:p>
          </p:txBody>
        </p:sp>
        <p:sp>
          <p:nvSpPr>
            <p:cNvPr id="352" name="Shape 352"/>
            <p:cNvSpPr/>
            <p:nvPr/>
          </p:nvSpPr>
          <p:spPr>
            <a:xfrm>
              <a:off x="-1" y="156408"/>
              <a:ext cx="2040879" cy="3133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600">
                  <a:latin typeface="Arial"/>
                  <a:ea typeface="Arial"/>
                  <a:cs typeface="Arial"/>
                  <a:sym typeface="Arial"/>
                </a:defRPr>
              </a:lvl1pPr>
            </a:lstStyle>
            <a:p>
              <a:pPr lvl="0">
                <a:defRPr sz="1800"/>
              </a:pPr>
              <a:r>
                <a:rPr sz="1600"/>
                <a:t>Searching Methods</a:t>
              </a:r>
            </a:p>
          </p:txBody>
        </p:sp>
      </p:grpSp>
      <p:sp>
        <p:nvSpPr>
          <p:cNvPr id="354" name="Shape 354"/>
          <p:cNvSpPr/>
          <p:nvPr/>
        </p:nvSpPr>
        <p:spPr>
          <a:xfrm rot="5400000">
            <a:off x="4371737" y="2434911"/>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55" name="Shape 355"/>
          <p:cNvSpPr/>
          <p:nvPr/>
        </p:nvSpPr>
        <p:spPr>
          <a:xfrm>
            <a:off x="4479954"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56" name="Shape 356"/>
          <p:cNvSpPr/>
          <p:nvPr/>
        </p:nvSpPr>
        <p:spPr>
          <a:xfrm rot="5400000">
            <a:off x="3216673" y="2434911"/>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57" name="Shape 357"/>
          <p:cNvSpPr/>
          <p:nvPr/>
        </p:nvSpPr>
        <p:spPr>
          <a:xfrm>
            <a:off x="3324892"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58" name="Shape 358"/>
          <p:cNvSpPr/>
          <p:nvPr/>
        </p:nvSpPr>
        <p:spPr>
          <a:xfrm rot="5400000">
            <a:off x="2829482" y="2434911"/>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59" name="Shape 359"/>
          <p:cNvSpPr/>
          <p:nvPr/>
        </p:nvSpPr>
        <p:spPr>
          <a:xfrm>
            <a:off x="2937700"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60" name="Shape 360"/>
          <p:cNvSpPr/>
          <p:nvPr/>
        </p:nvSpPr>
        <p:spPr>
          <a:xfrm rot="5400000">
            <a:off x="2518493" y="2434911"/>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61" name="Shape 361"/>
          <p:cNvSpPr/>
          <p:nvPr/>
        </p:nvSpPr>
        <p:spPr>
          <a:xfrm>
            <a:off x="2626711"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62" name="Shape 362"/>
          <p:cNvSpPr/>
          <p:nvPr/>
        </p:nvSpPr>
        <p:spPr>
          <a:xfrm rot="5400000">
            <a:off x="3603864" y="2434911"/>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63" name="Shape 363"/>
          <p:cNvSpPr/>
          <p:nvPr/>
        </p:nvSpPr>
        <p:spPr>
          <a:xfrm>
            <a:off x="3712083"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64" name="Shape 364"/>
          <p:cNvSpPr/>
          <p:nvPr/>
        </p:nvSpPr>
        <p:spPr>
          <a:xfrm rot="5400000">
            <a:off x="4035346" y="2434911"/>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65" name="Shape 365"/>
          <p:cNvSpPr/>
          <p:nvPr/>
        </p:nvSpPr>
        <p:spPr>
          <a:xfrm>
            <a:off x="4143564" y="1645231"/>
            <a:ext cx="2" cy="793884"/>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66" name="Shape 366"/>
          <p:cNvSpPr/>
          <p:nvPr/>
        </p:nvSpPr>
        <p:spPr>
          <a:xfrm rot="16200000">
            <a:off x="1812628" y="2026867"/>
            <a:ext cx="1224527"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Alphabetical Order</a:t>
            </a:r>
          </a:p>
        </p:txBody>
      </p:sp>
      <p:sp>
        <p:nvSpPr>
          <p:cNvPr id="367" name="Shape 367"/>
          <p:cNvSpPr/>
          <p:nvPr/>
        </p:nvSpPr>
        <p:spPr>
          <a:xfrm rot="16200000">
            <a:off x="2433823" y="1881091"/>
            <a:ext cx="816353"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Images</a:t>
            </a:r>
          </a:p>
        </p:txBody>
      </p:sp>
      <p:sp>
        <p:nvSpPr>
          <p:cNvPr id="368" name="Shape 368"/>
          <p:cNvSpPr/>
          <p:nvPr/>
        </p:nvSpPr>
        <p:spPr>
          <a:xfrm rot="16200000">
            <a:off x="3414742" y="2030623"/>
            <a:ext cx="104959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Scrolling of Lists</a:t>
            </a:r>
          </a:p>
        </p:txBody>
      </p:sp>
      <p:sp>
        <p:nvSpPr>
          <p:cNvPr id="369" name="Shape 369"/>
          <p:cNvSpPr/>
          <p:nvPr/>
        </p:nvSpPr>
        <p:spPr>
          <a:xfrm rot="16200000">
            <a:off x="3970112" y="1855691"/>
            <a:ext cx="816354"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Others</a:t>
            </a:r>
          </a:p>
        </p:txBody>
      </p:sp>
      <p:sp>
        <p:nvSpPr>
          <p:cNvPr id="370" name="Shape 370"/>
          <p:cNvSpPr/>
          <p:nvPr/>
        </p:nvSpPr>
        <p:spPr>
          <a:xfrm rot="16200000">
            <a:off x="2978073" y="2053035"/>
            <a:ext cx="1104801"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Structured Query</a:t>
            </a:r>
          </a:p>
        </p:txBody>
      </p:sp>
      <p:grpSp>
        <p:nvGrpSpPr>
          <p:cNvPr id="373" name="Group 373"/>
          <p:cNvGrpSpPr/>
          <p:nvPr/>
        </p:nvGrpSpPr>
        <p:grpSpPr>
          <a:xfrm>
            <a:off x="4966345" y="1015999"/>
            <a:ext cx="2040879" cy="626209"/>
            <a:chOff x="0" y="0"/>
            <a:chExt cx="2040877" cy="626207"/>
          </a:xfrm>
        </p:grpSpPr>
        <p:sp>
          <p:nvSpPr>
            <p:cNvPr id="371" name="Shape 371"/>
            <p:cNvSpPr/>
            <p:nvPr/>
          </p:nvSpPr>
          <p:spPr>
            <a:xfrm>
              <a:off x="-1" y="-1"/>
              <a:ext cx="2040879" cy="626209"/>
            </a:xfrm>
            <a:prstGeom prst="rect">
              <a:avLst/>
            </a:prstGeom>
            <a:solidFill>
              <a:srgbClr val="FFFFFF"/>
            </a:solidFill>
            <a:ln w="25400" cap="flat">
              <a:solidFill>
                <a:srgbClr val="000000"/>
              </a:solidFill>
              <a:prstDash val="solid"/>
              <a:bevel/>
            </a:ln>
            <a:effectLst/>
          </p:spPr>
          <p:txBody>
            <a:bodyPr wrap="square" lIns="0" tIns="0" rIns="0" bIns="0" numCol="1" anchor="ctr">
              <a:noAutofit/>
            </a:bodyPr>
            <a:lstStyle/>
            <a:p>
              <a:pPr lvl="0" algn="ctr">
                <a:defRPr sz="2000">
                  <a:latin typeface="Arial"/>
                  <a:ea typeface="Arial"/>
                  <a:cs typeface="Arial"/>
                  <a:sym typeface="Arial"/>
                </a:defRPr>
              </a:pPr>
              <a:endParaRPr/>
            </a:p>
          </p:txBody>
        </p:sp>
        <p:sp>
          <p:nvSpPr>
            <p:cNvPr id="372" name="Shape 372"/>
            <p:cNvSpPr/>
            <p:nvPr/>
          </p:nvSpPr>
          <p:spPr>
            <a:xfrm>
              <a:off x="-1" y="156408"/>
              <a:ext cx="2040879" cy="3133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600">
                  <a:latin typeface="Arial"/>
                  <a:ea typeface="Arial"/>
                  <a:cs typeface="Arial"/>
                  <a:sym typeface="Arial"/>
                </a:defRPr>
              </a:lvl1pPr>
            </a:lstStyle>
            <a:p>
              <a:pPr lvl="0">
                <a:defRPr sz="1800"/>
              </a:pPr>
              <a:r>
                <a:rPr sz="1600"/>
                <a:t>Application Domain</a:t>
              </a:r>
            </a:p>
          </p:txBody>
        </p:sp>
      </p:grpSp>
      <p:sp>
        <p:nvSpPr>
          <p:cNvPr id="374" name="Shape 374"/>
          <p:cNvSpPr/>
          <p:nvPr/>
        </p:nvSpPr>
        <p:spPr>
          <a:xfrm>
            <a:off x="6776362" y="104696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75" name="Shape 375"/>
          <p:cNvSpPr/>
          <p:nvPr/>
        </p:nvSpPr>
        <p:spPr>
          <a:xfrm>
            <a:off x="4327311" y="104696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grpSp>
        <p:nvGrpSpPr>
          <p:cNvPr id="378" name="Group 378"/>
          <p:cNvGrpSpPr/>
          <p:nvPr/>
        </p:nvGrpSpPr>
        <p:grpSpPr>
          <a:xfrm>
            <a:off x="139699" y="4273735"/>
            <a:ext cx="749241" cy="2441853"/>
            <a:chOff x="0" y="-1"/>
            <a:chExt cx="749239" cy="2441852"/>
          </a:xfrm>
        </p:grpSpPr>
        <p:sp>
          <p:nvSpPr>
            <p:cNvPr id="376" name="Shape 376"/>
            <p:cNvSpPr/>
            <p:nvPr/>
          </p:nvSpPr>
          <p:spPr>
            <a:xfrm rot="16200000">
              <a:off x="-846307" y="846305"/>
              <a:ext cx="2441853" cy="749241"/>
            </a:xfrm>
            <a:prstGeom prst="rect">
              <a:avLst/>
            </a:prstGeom>
            <a:solidFill>
              <a:srgbClr val="FFFFFF"/>
            </a:solidFill>
            <a:ln w="25400" cap="flat">
              <a:solidFill>
                <a:srgbClr val="000000"/>
              </a:solidFill>
              <a:prstDash val="solid"/>
              <a:bevel/>
            </a:ln>
            <a:effectLst/>
          </p:spPr>
          <p:txBody>
            <a:bodyPr wrap="square" lIns="0" tIns="0" rIns="0" bIns="0" numCol="1" anchor="ctr">
              <a:noAutofit/>
            </a:bodyPr>
            <a:lstStyle/>
            <a:p>
              <a:pPr lvl="0" algn="ctr">
                <a:defRPr sz="2000">
                  <a:latin typeface="Arial"/>
                  <a:ea typeface="Arial"/>
                  <a:cs typeface="Arial"/>
                  <a:sym typeface="Arial"/>
                </a:defRPr>
              </a:pPr>
              <a:endParaRPr/>
            </a:p>
          </p:txBody>
        </p:sp>
        <p:sp>
          <p:nvSpPr>
            <p:cNvPr id="377" name="Shape 377"/>
            <p:cNvSpPr/>
            <p:nvPr/>
          </p:nvSpPr>
          <p:spPr>
            <a:xfrm rot="16200000">
              <a:off x="-846307" y="1064229"/>
              <a:ext cx="2441853" cy="3133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600">
                  <a:latin typeface="Arial"/>
                  <a:ea typeface="Arial"/>
                  <a:cs typeface="Arial"/>
                  <a:sym typeface="Arial"/>
                </a:defRPr>
              </a:lvl1pPr>
            </a:lstStyle>
            <a:p>
              <a:pPr lvl="0">
                <a:defRPr sz="1800"/>
              </a:pPr>
              <a:r>
                <a:rPr sz="1600"/>
                <a:t>Responsible Promoters</a:t>
              </a:r>
            </a:p>
          </p:txBody>
        </p:sp>
      </p:grpSp>
      <p:sp>
        <p:nvSpPr>
          <p:cNvPr id="379" name="Shape 379"/>
          <p:cNvSpPr/>
          <p:nvPr/>
        </p:nvSpPr>
        <p:spPr>
          <a:xfrm>
            <a:off x="870016" y="6174168"/>
            <a:ext cx="699731"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Publisher</a:t>
            </a:r>
          </a:p>
        </p:txBody>
      </p:sp>
      <p:sp>
        <p:nvSpPr>
          <p:cNvPr id="380" name="Shape 380"/>
          <p:cNvSpPr/>
          <p:nvPr/>
        </p:nvSpPr>
        <p:spPr>
          <a:xfrm>
            <a:off x="870016" y="5733076"/>
            <a:ext cx="932974"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Medical Association</a:t>
            </a:r>
          </a:p>
        </p:txBody>
      </p:sp>
      <p:sp>
        <p:nvSpPr>
          <p:cNvPr id="381" name="Shape 381"/>
          <p:cNvSpPr/>
          <p:nvPr/>
        </p:nvSpPr>
        <p:spPr>
          <a:xfrm>
            <a:off x="870016" y="5241197"/>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Hospital</a:t>
            </a:r>
          </a:p>
        </p:txBody>
      </p:sp>
      <p:sp>
        <p:nvSpPr>
          <p:cNvPr id="382" name="Shape 382"/>
          <p:cNvSpPr/>
          <p:nvPr/>
        </p:nvSpPr>
        <p:spPr>
          <a:xfrm>
            <a:off x="870016" y="4474223"/>
            <a:ext cx="816353"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Drug Company </a:t>
            </a:r>
          </a:p>
        </p:txBody>
      </p:sp>
      <p:sp>
        <p:nvSpPr>
          <p:cNvPr id="383" name="Shape 383"/>
          <p:cNvSpPr/>
          <p:nvPr/>
        </p:nvSpPr>
        <p:spPr>
          <a:xfrm>
            <a:off x="1661403" y="4415909"/>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84" name="Shape 384"/>
          <p:cNvSpPr/>
          <p:nvPr/>
        </p:nvSpPr>
        <p:spPr>
          <a:xfrm>
            <a:off x="870016" y="4509287"/>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85" name="Shape 385"/>
          <p:cNvSpPr/>
          <p:nvPr/>
        </p:nvSpPr>
        <p:spPr>
          <a:xfrm>
            <a:off x="1661403" y="565987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86" name="Shape 386"/>
          <p:cNvSpPr/>
          <p:nvPr/>
        </p:nvSpPr>
        <p:spPr>
          <a:xfrm>
            <a:off x="870016" y="575325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87" name="Shape 387"/>
          <p:cNvSpPr/>
          <p:nvPr/>
        </p:nvSpPr>
        <p:spPr>
          <a:xfrm>
            <a:off x="1661403" y="5970864"/>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88" name="Shape 388"/>
          <p:cNvSpPr/>
          <p:nvPr/>
        </p:nvSpPr>
        <p:spPr>
          <a:xfrm>
            <a:off x="870016" y="6064243"/>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89" name="Shape 389"/>
          <p:cNvSpPr/>
          <p:nvPr/>
        </p:nvSpPr>
        <p:spPr>
          <a:xfrm>
            <a:off x="1661403" y="534888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90" name="Shape 390"/>
          <p:cNvSpPr/>
          <p:nvPr/>
        </p:nvSpPr>
        <p:spPr>
          <a:xfrm>
            <a:off x="870016" y="544226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391" name="Shape 391"/>
          <p:cNvSpPr/>
          <p:nvPr/>
        </p:nvSpPr>
        <p:spPr>
          <a:xfrm>
            <a:off x="1661403" y="4726900"/>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8F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92" name="Shape 392"/>
          <p:cNvSpPr/>
          <p:nvPr/>
        </p:nvSpPr>
        <p:spPr>
          <a:xfrm>
            <a:off x="870016" y="4820279"/>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grpSp>
        <p:nvGrpSpPr>
          <p:cNvPr id="395" name="Group 395"/>
          <p:cNvGrpSpPr/>
          <p:nvPr/>
        </p:nvGrpSpPr>
        <p:grpSpPr>
          <a:xfrm>
            <a:off x="819216" y="719939"/>
            <a:ext cx="816353" cy="226984"/>
            <a:chOff x="0" y="0"/>
            <a:chExt cx="816352" cy="226983"/>
          </a:xfrm>
        </p:grpSpPr>
        <p:sp>
          <p:nvSpPr>
            <p:cNvPr id="393" name="Shape 393"/>
            <p:cNvSpPr/>
            <p:nvPr/>
          </p:nvSpPr>
          <p:spPr>
            <a:xfrm>
              <a:off x="0" y="0"/>
              <a:ext cx="816353" cy="213989"/>
            </a:xfrm>
            <a:prstGeom prst="rect">
              <a:avLst/>
            </a:prstGeom>
            <a:solidFill>
              <a:srgbClr val="FFFFFF"/>
            </a:solidFill>
            <a:ln w="12700" cap="flat">
              <a:noFill/>
              <a:miter lim="400000"/>
            </a:ln>
            <a:effectLst/>
          </p:spPr>
          <p:txBody>
            <a:bodyPr wrap="square" lIns="0" tIns="0" rIns="0" bIns="0" numCol="1" anchor="t">
              <a:noAutofit/>
            </a:bodyPr>
            <a:lstStyle/>
            <a:p>
              <a:pPr lvl="0">
                <a:defRPr sz="1800">
                  <a:latin typeface="Arial"/>
                  <a:ea typeface="Arial"/>
                  <a:cs typeface="Arial"/>
                  <a:sym typeface="Arial"/>
                </a:defRPr>
              </a:pPr>
              <a:endParaRPr/>
            </a:p>
          </p:txBody>
        </p:sp>
        <p:sp>
          <p:nvSpPr>
            <p:cNvPr id="394" name="Shape 394"/>
            <p:cNvSpPr/>
            <p:nvPr/>
          </p:nvSpPr>
          <p:spPr>
            <a:xfrm>
              <a:off x="0" y="0"/>
              <a:ext cx="816353" cy="2269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defRPr sz="1000">
                  <a:latin typeface="Arial"/>
                  <a:ea typeface="Arial"/>
                  <a:cs typeface="Arial"/>
                  <a:sym typeface="Arial"/>
                </a:defRPr>
              </a:lvl1pPr>
            </a:lstStyle>
            <a:p>
              <a:pPr lvl="0">
                <a:defRPr sz="1800"/>
              </a:pPr>
              <a:r>
                <a:rPr sz="1000"/>
                <a:t>Handbooks</a:t>
              </a:r>
            </a:p>
          </p:txBody>
        </p:sp>
      </p:grpSp>
      <p:sp>
        <p:nvSpPr>
          <p:cNvPr id="396" name="Shape 396"/>
          <p:cNvSpPr/>
          <p:nvPr/>
        </p:nvSpPr>
        <p:spPr>
          <a:xfrm rot="16200000">
            <a:off x="-1107735" y="2177879"/>
            <a:ext cx="3174553" cy="674331"/>
          </a:xfrm>
          <a:prstGeom prst="rect">
            <a:avLst/>
          </a:prstGeom>
          <a:solidFill>
            <a:srgbClr val="FFFFFF"/>
          </a:solidFill>
          <a:ln w="25400">
            <a:solidFill/>
          </a:ln>
        </p:spPr>
        <p:txBody>
          <a:bodyPr lIns="0" tIns="0" rIns="0" bIns="0" anchor="ctr"/>
          <a:lstStyle/>
          <a:p>
            <a:pPr lvl="0" algn="ctr">
              <a:defRPr sz="2000">
                <a:latin typeface="Arial"/>
                <a:ea typeface="Arial"/>
                <a:cs typeface="Arial"/>
                <a:sym typeface="Arial"/>
              </a:defRPr>
            </a:pPr>
            <a:endParaRPr/>
          </a:p>
        </p:txBody>
      </p:sp>
      <p:sp>
        <p:nvSpPr>
          <p:cNvPr id="397" name="Shape 397"/>
          <p:cNvSpPr/>
          <p:nvPr/>
        </p:nvSpPr>
        <p:spPr>
          <a:xfrm rot="16200000">
            <a:off x="-516836" y="2507914"/>
            <a:ext cx="2040878" cy="31339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600">
                <a:latin typeface="Arial"/>
                <a:ea typeface="Arial"/>
                <a:cs typeface="Arial"/>
                <a:sym typeface="Arial"/>
              </a:defRPr>
            </a:lvl1pPr>
          </a:lstStyle>
          <a:p>
            <a:pPr lvl="0">
              <a:defRPr sz="1800"/>
            </a:pPr>
            <a:r>
              <a:rPr sz="1600"/>
              <a:t>Offered Services</a:t>
            </a:r>
          </a:p>
        </p:txBody>
      </p:sp>
      <p:sp>
        <p:nvSpPr>
          <p:cNvPr id="398" name="Shape 398"/>
          <p:cNvSpPr/>
          <p:nvPr/>
        </p:nvSpPr>
        <p:spPr>
          <a:xfrm>
            <a:off x="819216" y="2119396"/>
            <a:ext cx="99128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GeoHealth</a:t>
            </a:r>
          </a:p>
        </p:txBody>
      </p:sp>
      <p:sp>
        <p:nvSpPr>
          <p:cNvPr id="399" name="Shape 399"/>
          <p:cNvSpPr/>
          <p:nvPr/>
        </p:nvSpPr>
        <p:spPr>
          <a:xfrm>
            <a:off x="819216" y="1594599"/>
            <a:ext cx="816353"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Calculators</a:t>
            </a:r>
          </a:p>
        </p:txBody>
      </p:sp>
      <p:sp>
        <p:nvSpPr>
          <p:cNvPr id="400" name="Shape 400"/>
          <p:cNvSpPr/>
          <p:nvPr/>
        </p:nvSpPr>
        <p:spPr>
          <a:xfrm>
            <a:off x="819216" y="1303047"/>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News feed</a:t>
            </a:r>
          </a:p>
        </p:txBody>
      </p:sp>
      <p:sp>
        <p:nvSpPr>
          <p:cNvPr id="401" name="Shape 401"/>
          <p:cNvSpPr/>
          <p:nvPr/>
        </p:nvSpPr>
        <p:spPr>
          <a:xfrm>
            <a:off x="819216" y="1011493"/>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Guidelines</a:t>
            </a:r>
          </a:p>
        </p:txBody>
      </p:sp>
      <p:sp>
        <p:nvSpPr>
          <p:cNvPr id="402" name="Shape 402"/>
          <p:cNvSpPr/>
          <p:nvPr/>
        </p:nvSpPr>
        <p:spPr>
          <a:xfrm>
            <a:off x="1610603" y="867521"/>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03" name="Shape 403"/>
          <p:cNvSpPr/>
          <p:nvPr/>
        </p:nvSpPr>
        <p:spPr>
          <a:xfrm>
            <a:off x="819216" y="960899"/>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04" name="Shape 404"/>
          <p:cNvSpPr/>
          <p:nvPr/>
        </p:nvSpPr>
        <p:spPr>
          <a:xfrm>
            <a:off x="1610603" y="19827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05" name="Shape 405"/>
          <p:cNvSpPr/>
          <p:nvPr/>
        </p:nvSpPr>
        <p:spPr>
          <a:xfrm>
            <a:off x="819216" y="207610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06" name="Shape 406"/>
          <p:cNvSpPr/>
          <p:nvPr/>
        </p:nvSpPr>
        <p:spPr>
          <a:xfrm>
            <a:off x="1610603" y="2261524"/>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07" name="Shape 407"/>
          <p:cNvSpPr/>
          <p:nvPr/>
        </p:nvSpPr>
        <p:spPr>
          <a:xfrm>
            <a:off x="819216" y="23549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08" name="Shape 408"/>
          <p:cNvSpPr/>
          <p:nvPr/>
        </p:nvSpPr>
        <p:spPr>
          <a:xfrm>
            <a:off x="1610603" y="2540324"/>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09" name="Shape 409"/>
          <p:cNvSpPr/>
          <p:nvPr/>
        </p:nvSpPr>
        <p:spPr>
          <a:xfrm>
            <a:off x="819216" y="2633703"/>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10" name="Shape 410"/>
          <p:cNvSpPr/>
          <p:nvPr/>
        </p:nvSpPr>
        <p:spPr>
          <a:xfrm>
            <a:off x="1610603" y="17039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11" name="Shape 411"/>
          <p:cNvSpPr/>
          <p:nvPr/>
        </p:nvSpPr>
        <p:spPr>
          <a:xfrm>
            <a:off x="819216" y="179730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12" name="Shape 412"/>
          <p:cNvSpPr/>
          <p:nvPr/>
        </p:nvSpPr>
        <p:spPr>
          <a:xfrm>
            <a:off x="1610603" y="142512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13" name="Shape 413"/>
          <p:cNvSpPr/>
          <p:nvPr/>
        </p:nvSpPr>
        <p:spPr>
          <a:xfrm>
            <a:off x="819216" y="151850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14" name="Shape 414"/>
          <p:cNvSpPr/>
          <p:nvPr/>
        </p:nvSpPr>
        <p:spPr>
          <a:xfrm>
            <a:off x="819216" y="1836778"/>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Forecasters</a:t>
            </a:r>
          </a:p>
        </p:txBody>
      </p:sp>
      <p:sp>
        <p:nvSpPr>
          <p:cNvPr id="415" name="Shape 415"/>
          <p:cNvSpPr/>
          <p:nvPr/>
        </p:nvSpPr>
        <p:spPr>
          <a:xfrm>
            <a:off x="1610603" y="114632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16" name="Shape 416"/>
          <p:cNvSpPr/>
          <p:nvPr/>
        </p:nvSpPr>
        <p:spPr>
          <a:xfrm>
            <a:off x="819216" y="123970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17" name="Shape 417"/>
          <p:cNvSpPr/>
          <p:nvPr/>
        </p:nvSpPr>
        <p:spPr>
          <a:xfrm>
            <a:off x="819216" y="2653127"/>
            <a:ext cx="99128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Data logger</a:t>
            </a:r>
          </a:p>
        </p:txBody>
      </p:sp>
      <p:sp>
        <p:nvSpPr>
          <p:cNvPr id="418" name="Shape 418"/>
          <p:cNvSpPr/>
          <p:nvPr/>
        </p:nvSpPr>
        <p:spPr>
          <a:xfrm>
            <a:off x="1661403" y="5037891"/>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19" name="Shape 419"/>
          <p:cNvSpPr/>
          <p:nvPr/>
        </p:nvSpPr>
        <p:spPr>
          <a:xfrm>
            <a:off x="870016" y="513127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20" name="Shape 420"/>
          <p:cNvSpPr/>
          <p:nvPr/>
        </p:nvSpPr>
        <p:spPr>
          <a:xfrm>
            <a:off x="870016" y="4158686"/>
            <a:ext cx="1399460"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Medical Systems Company</a:t>
            </a:r>
          </a:p>
        </p:txBody>
      </p:sp>
      <p:sp>
        <p:nvSpPr>
          <p:cNvPr id="421" name="Shape 421"/>
          <p:cNvSpPr/>
          <p:nvPr/>
        </p:nvSpPr>
        <p:spPr>
          <a:xfrm>
            <a:off x="1610603" y="28191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22" name="Shape 422"/>
          <p:cNvSpPr/>
          <p:nvPr/>
        </p:nvSpPr>
        <p:spPr>
          <a:xfrm>
            <a:off x="819216" y="29125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23" name="Shape 423"/>
          <p:cNvSpPr/>
          <p:nvPr/>
        </p:nvSpPr>
        <p:spPr>
          <a:xfrm>
            <a:off x="819216" y="2410951"/>
            <a:ext cx="991285"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Simulators</a:t>
            </a:r>
          </a:p>
        </p:txBody>
      </p:sp>
      <p:sp>
        <p:nvSpPr>
          <p:cNvPr id="424" name="Shape 424"/>
          <p:cNvSpPr/>
          <p:nvPr/>
        </p:nvSpPr>
        <p:spPr>
          <a:xfrm>
            <a:off x="185745" y="1007639"/>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25" name="Shape 425"/>
          <p:cNvSpPr/>
          <p:nvPr/>
        </p:nvSpPr>
        <p:spPr>
          <a:xfrm>
            <a:off x="185745" y="4340084"/>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26" name="Shape 426"/>
          <p:cNvSpPr/>
          <p:nvPr/>
        </p:nvSpPr>
        <p:spPr>
          <a:xfrm>
            <a:off x="806517" y="2919827"/>
            <a:ext cx="991284"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Data delivery</a:t>
            </a:r>
          </a:p>
        </p:txBody>
      </p:sp>
      <p:sp>
        <p:nvSpPr>
          <p:cNvPr id="427" name="Shape 427"/>
          <p:cNvSpPr/>
          <p:nvPr/>
        </p:nvSpPr>
        <p:spPr>
          <a:xfrm>
            <a:off x="1597903" y="30858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28" name="Shape 428"/>
          <p:cNvSpPr/>
          <p:nvPr/>
        </p:nvSpPr>
        <p:spPr>
          <a:xfrm>
            <a:off x="806516" y="31792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29" name="Shape 429"/>
          <p:cNvSpPr/>
          <p:nvPr/>
        </p:nvSpPr>
        <p:spPr>
          <a:xfrm>
            <a:off x="806517" y="3135727"/>
            <a:ext cx="991284"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Data representation</a:t>
            </a:r>
          </a:p>
        </p:txBody>
      </p:sp>
      <p:sp>
        <p:nvSpPr>
          <p:cNvPr id="430" name="Shape 430"/>
          <p:cNvSpPr/>
          <p:nvPr/>
        </p:nvSpPr>
        <p:spPr>
          <a:xfrm>
            <a:off x="1597903" y="33906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31" name="Shape 431"/>
          <p:cNvSpPr/>
          <p:nvPr/>
        </p:nvSpPr>
        <p:spPr>
          <a:xfrm>
            <a:off x="806516" y="34840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32" name="Shape 432"/>
          <p:cNvSpPr/>
          <p:nvPr/>
        </p:nvSpPr>
        <p:spPr>
          <a:xfrm>
            <a:off x="819216" y="3516727"/>
            <a:ext cx="99128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How-to guides</a:t>
            </a:r>
          </a:p>
        </p:txBody>
      </p:sp>
      <p:sp>
        <p:nvSpPr>
          <p:cNvPr id="433" name="Shape 433"/>
          <p:cNvSpPr/>
          <p:nvPr/>
        </p:nvSpPr>
        <p:spPr>
          <a:xfrm>
            <a:off x="1610603" y="36827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34" name="Shape 434"/>
          <p:cNvSpPr/>
          <p:nvPr/>
        </p:nvSpPr>
        <p:spPr>
          <a:xfrm>
            <a:off x="819216" y="37761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35" name="Shape 435"/>
          <p:cNvSpPr/>
          <p:nvPr/>
        </p:nvSpPr>
        <p:spPr>
          <a:xfrm>
            <a:off x="819216" y="3821527"/>
            <a:ext cx="991285"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Other</a:t>
            </a:r>
          </a:p>
        </p:txBody>
      </p:sp>
      <p:sp>
        <p:nvSpPr>
          <p:cNvPr id="436" name="Shape 436"/>
          <p:cNvSpPr/>
          <p:nvPr/>
        </p:nvSpPr>
        <p:spPr>
          <a:xfrm>
            <a:off x="1610603" y="394942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37" name="Shape 437"/>
          <p:cNvSpPr/>
          <p:nvPr/>
        </p:nvSpPr>
        <p:spPr>
          <a:xfrm>
            <a:off x="819216" y="404280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38" name="Shape 438"/>
          <p:cNvSpPr/>
          <p:nvPr/>
        </p:nvSpPr>
        <p:spPr>
          <a:xfrm>
            <a:off x="1661403" y="6281853"/>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39" name="Shape 439"/>
          <p:cNvSpPr/>
          <p:nvPr/>
        </p:nvSpPr>
        <p:spPr>
          <a:xfrm>
            <a:off x="870016" y="6375232"/>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40" name="Shape 440"/>
          <p:cNvSpPr/>
          <p:nvPr/>
        </p:nvSpPr>
        <p:spPr>
          <a:xfrm>
            <a:off x="1674103" y="6573953"/>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41" name="Shape 441"/>
          <p:cNvSpPr/>
          <p:nvPr/>
        </p:nvSpPr>
        <p:spPr>
          <a:xfrm>
            <a:off x="882716" y="6667331"/>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42" name="Shape 442"/>
          <p:cNvSpPr/>
          <p:nvPr/>
        </p:nvSpPr>
        <p:spPr>
          <a:xfrm rot="10800000">
            <a:off x="7260078" y="2143448"/>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8F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43" name="Shape 443"/>
          <p:cNvSpPr/>
          <p:nvPr/>
        </p:nvSpPr>
        <p:spPr>
          <a:xfrm flipH="1">
            <a:off x="7457472" y="2253374"/>
            <a:ext cx="793883"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44" name="Shape 444"/>
          <p:cNvSpPr/>
          <p:nvPr/>
        </p:nvSpPr>
        <p:spPr>
          <a:xfrm>
            <a:off x="7554493" y="2016499"/>
            <a:ext cx="991285"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Patients</a:t>
            </a:r>
          </a:p>
        </p:txBody>
      </p:sp>
      <p:sp>
        <p:nvSpPr>
          <p:cNvPr id="445" name="Shape 445"/>
          <p:cNvSpPr/>
          <p:nvPr/>
        </p:nvSpPr>
        <p:spPr>
          <a:xfrm rot="10800000">
            <a:off x="7297377" y="3751195"/>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46" name="Shape 446"/>
          <p:cNvSpPr/>
          <p:nvPr/>
        </p:nvSpPr>
        <p:spPr>
          <a:xfrm flipH="1">
            <a:off x="7494771" y="386112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47" name="Shape 447"/>
          <p:cNvSpPr/>
          <p:nvPr/>
        </p:nvSpPr>
        <p:spPr>
          <a:xfrm>
            <a:off x="7328317" y="3497360"/>
            <a:ext cx="955149"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Store Overall Ranking</a:t>
            </a:r>
          </a:p>
        </p:txBody>
      </p:sp>
      <p:sp>
        <p:nvSpPr>
          <p:cNvPr id="448" name="Shape 448"/>
          <p:cNvSpPr/>
          <p:nvPr/>
        </p:nvSpPr>
        <p:spPr>
          <a:xfrm rot="10800000">
            <a:off x="7297377" y="4208395"/>
            <a:ext cx="199892" cy="2022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49" name="Shape 449"/>
          <p:cNvSpPr/>
          <p:nvPr/>
        </p:nvSpPr>
        <p:spPr>
          <a:xfrm flipH="1">
            <a:off x="7494771" y="4318320"/>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50" name="Shape 450"/>
          <p:cNvSpPr/>
          <p:nvPr/>
        </p:nvSpPr>
        <p:spPr>
          <a:xfrm>
            <a:off x="7328317" y="3891060"/>
            <a:ext cx="955149"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Store Category Ranking</a:t>
            </a:r>
          </a:p>
        </p:txBody>
      </p:sp>
      <p:sp>
        <p:nvSpPr>
          <p:cNvPr id="451" name="Shape 451"/>
          <p:cNvSpPr/>
          <p:nvPr/>
        </p:nvSpPr>
        <p:spPr>
          <a:xfrm rot="10800000">
            <a:off x="7277017" y="5349454"/>
            <a:ext cx="199891" cy="20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52" name="Shape 452"/>
          <p:cNvSpPr/>
          <p:nvPr/>
        </p:nvSpPr>
        <p:spPr>
          <a:xfrm flipH="1">
            <a:off x="7474411" y="5459378"/>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53" name="Shape 453"/>
          <p:cNvSpPr/>
          <p:nvPr/>
        </p:nvSpPr>
        <p:spPr>
          <a:xfrm>
            <a:off x="7315771" y="5108823"/>
            <a:ext cx="962793"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Last update date</a:t>
            </a:r>
          </a:p>
        </p:txBody>
      </p:sp>
      <p:sp>
        <p:nvSpPr>
          <p:cNvPr id="454" name="Shape 454"/>
          <p:cNvSpPr/>
          <p:nvPr/>
        </p:nvSpPr>
        <p:spPr>
          <a:xfrm rot="10800000">
            <a:off x="7302417" y="6294352"/>
            <a:ext cx="199892" cy="2022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55" name="Shape 455"/>
          <p:cNvSpPr/>
          <p:nvPr/>
        </p:nvSpPr>
        <p:spPr>
          <a:xfrm flipH="1">
            <a:off x="7499811" y="6404278"/>
            <a:ext cx="793884" cy="2"/>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456" name="Shape 456"/>
          <p:cNvSpPr/>
          <p:nvPr/>
        </p:nvSpPr>
        <p:spPr>
          <a:xfrm>
            <a:off x="7369329" y="6031446"/>
            <a:ext cx="906476"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000">
                <a:latin typeface="Arial"/>
                <a:ea typeface="Arial"/>
                <a:cs typeface="Arial"/>
                <a:sym typeface="Arial"/>
              </a:defRPr>
            </a:lvl1pPr>
          </a:lstStyle>
          <a:p>
            <a:pPr lvl="0">
              <a:defRPr sz="1800"/>
            </a:pPr>
            <a:r>
              <a:rPr sz="1000"/>
              <a:t>Significant Testimonials</a:t>
            </a:r>
          </a:p>
        </p:txBody>
      </p:sp>
      <p:sp>
        <p:nvSpPr>
          <p:cNvPr id="457" name="Shape 457"/>
          <p:cNvSpPr/>
          <p:nvPr/>
        </p:nvSpPr>
        <p:spPr>
          <a:xfrm>
            <a:off x="2526275" y="3463185"/>
            <a:ext cx="4217890" cy="2197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sz="2400" b="1" dirty="0"/>
              <a:t>Diabetes </a:t>
            </a:r>
            <a:r>
              <a:rPr sz="2400" b="1" dirty="0" err="1"/>
              <a:t>HealthMate</a:t>
            </a:r>
            <a:endParaRPr sz="2400" b="1" dirty="0"/>
          </a:p>
          <a:p>
            <a:pPr lvl="0" algn="ctr" defTabSz="457200">
              <a:defRPr sz="1800"/>
            </a:pPr>
            <a:r>
              <a:rPr sz="1200" dirty="0">
                <a:solidFill>
                  <a:srgbClr val="5A5A5A"/>
                </a:solidFill>
                <a:latin typeface="+mn-lt"/>
                <a:ea typeface="+mn-ea"/>
                <a:cs typeface="+mn-cs"/>
                <a:sym typeface="Helvetica"/>
              </a:rPr>
              <a:t>(GlaxoSmithKline)</a:t>
            </a:r>
          </a:p>
          <a:p>
            <a:pPr lvl="0" algn="ctr" defTabSz="457200">
              <a:defRPr sz="1800"/>
            </a:pPr>
            <a:endParaRPr sz="1200" dirty="0">
              <a:solidFill>
                <a:srgbClr val="5A5A5A"/>
              </a:solidFill>
              <a:latin typeface="+mn-lt"/>
              <a:ea typeface="+mn-ea"/>
              <a:cs typeface="+mn-cs"/>
              <a:sym typeface="Helvetica"/>
            </a:endParaRPr>
          </a:p>
          <a:p>
            <a:pPr lvl="0" algn="ctr" defTabSz="457200">
              <a:defRPr sz="1800"/>
            </a:pPr>
            <a:endParaRPr sz="1200" dirty="0">
              <a:solidFill>
                <a:srgbClr val="5A5A5A"/>
              </a:solidFill>
              <a:latin typeface="+mn-lt"/>
              <a:ea typeface="+mn-ea"/>
              <a:cs typeface="+mn-cs"/>
              <a:sym typeface="Helvetica"/>
            </a:endParaRPr>
          </a:p>
          <a:p>
            <a:pPr lvl="0" algn="just" defTabSz="457200">
              <a:defRPr sz="1800"/>
            </a:pPr>
            <a:r>
              <a:rPr sz="1200" dirty="0">
                <a:solidFill>
                  <a:srgbClr val="5A5A5A"/>
                </a:solidFill>
                <a:latin typeface="+mn-lt"/>
                <a:ea typeface="+mn-ea"/>
                <a:cs typeface="+mn-cs"/>
                <a:sym typeface="Helvetica"/>
              </a:rPr>
              <a:t>The Diabetes </a:t>
            </a:r>
            <a:r>
              <a:rPr sz="1200" dirty="0" err="1">
                <a:solidFill>
                  <a:srgbClr val="5A5A5A"/>
                </a:solidFill>
                <a:latin typeface="+mn-lt"/>
                <a:ea typeface="+mn-ea"/>
                <a:cs typeface="+mn-cs"/>
                <a:sym typeface="Helvetica"/>
              </a:rPr>
              <a:t>HealthMate</a:t>
            </a:r>
            <a:r>
              <a:rPr sz="1200" dirty="0">
                <a:solidFill>
                  <a:srgbClr val="5A5A5A"/>
                </a:solidFill>
                <a:latin typeface="+mn-lt"/>
                <a:ea typeface="+mn-ea"/>
                <a:cs typeface="+mn-cs"/>
                <a:sym typeface="Helvetica"/>
              </a:rPr>
              <a:t> is an easy-to-use mobile app that can help you track your blood sugar readings over time and visually chart how those readings relate to other factors in your life, like your mood, taking your medicines, activity level, and diet. Diabetes </a:t>
            </a:r>
            <a:r>
              <a:rPr sz="1200" dirty="0" err="1">
                <a:solidFill>
                  <a:srgbClr val="5A5A5A"/>
                </a:solidFill>
                <a:latin typeface="+mn-lt"/>
                <a:ea typeface="+mn-ea"/>
                <a:cs typeface="+mn-cs"/>
                <a:sym typeface="Helvetica"/>
              </a:rPr>
              <a:t>HealthMate</a:t>
            </a:r>
            <a:r>
              <a:rPr sz="1200" dirty="0">
                <a:solidFill>
                  <a:srgbClr val="5A5A5A"/>
                </a:solidFill>
                <a:latin typeface="+mn-lt"/>
                <a:ea typeface="+mn-ea"/>
                <a:cs typeface="+mn-cs"/>
                <a:sym typeface="Helvetica"/>
              </a:rPr>
              <a:t> also has a variety of activities to help you make positive lifestyle choices that can assist you with managing your diabetes every day.</a:t>
            </a:r>
          </a:p>
        </p:txBody>
      </p:sp>
      <p:sp>
        <p:nvSpPr>
          <p:cNvPr id="458" name="Shape 458"/>
          <p:cNvSpPr>
            <a:spLocks noGrp="1"/>
          </p:cNvSpPr>
          <p:nvPr>
            <p:ph type="title" idx="4294967295"/>
          </p:nvPr>
        </p:nvSpPr>
        <p:spPr>
          <a:xfrm>
            <a:off x="719136" y="260349"/>
            <a:ext cx="7453315" cy="33814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Methods </a:t>
            </a:r>
            <a:r>
              <a:rPr>
                <a:solidFill>
                  <a:srgbClr val="003F6E"/>
                </a:solidFill>
                <a:latin typeface="Arial Bold"/>
                <a:ea typeface="Arial Bold"/>
                <a:cs typeface="Arial Bold"/>
                <a:sym typeface="Arial Bold"/>
              </a:rPr>
              <a:t>— One-shot pictorial schema (usability)</a:t>
            </a:r>
          </a:p>
        </p:txBody>
      </p:sp>
      <p:sp>
        <p:nvSpPr>
          <p:cNvPr id="459" name="Shape 459"/>
          <p:cNvSpPr/>
          <p:nvPr/>
        </p:nvSpPr>
        <p:spPr>
          <a:xfrm>
            <a:off x="860646" y="4796397"/>
            <a:ext cx="816353" cy="3666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1000">
                <a:latin typeface="Arial"/>
                <a:ea typeface="Arial"/>
                <a:cs typeface="Arial"/>
                <a:sym typeface="Arial"/>
              </a:rPr>
              <a:t>National</a:t>
            </a:r>
          </a:p>
          <a:p>
            <a:pPr lvl="0">
              <a:defRPr sz="1800"/>
            </a:pPr>
            <a:r>
              <a:rPr sz="1000">
                <a:latin typeface="Arial"/>
                <a:ea typeface="Arial"/>
                <a:cs typeface="Arial"/>
                <a:sym typeface="Arial"/>
              </a:rPr>
              <a:t>Service</a:t>
            </a:r>
          </a:p>
        </p:txBody>
      </p:sp>
      <p:sp>
        <p:nvSpPr>
          <p:cNvPr id="460" name="Shape 460"/>
          <p:cNvSpPr/>
          <p:nvPr/>
        </p:nvSpPr>
        <p:spPr>
          <a:xfrm>
            <a:off x="870016" y="5538496"/>
            <a:ext cx="816353" cy="22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Drugstore</a:t>
            </a:r>
          </a:p>
        </p:txBody>
      </p:sp>
      <p:sp>
        <p:nvSpPr>
          <p:cNvPr id="461" name="Shape 461"/>
          <p:cNvSpPr/>
          <p:nvPr/>
        </p:nvSpPr>
        <p:spPr>
          <a:xfrm>
            <a:off x="870016" y="6355057"/>
            <a:ext cx="932974" cy="3666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1000">
                <a:latin typeface="Arial"/>
                <a:ea typeface="Arial"/>
                <a:cs typeface="Arial"/>
                <a:sym typeface="Arial"/>
              </a:rPr>
              <a:t>Software</a:t>
            </a:r>
          </a:p>
          <a:p>
            <a:pPr lvl="0">
              <a:defRPr sz="1800"/>
            </a:pPr>
            <a:r>
              <a:rPr sz="1000">
                <a:latin typeface="Arial"/>
                <a:ea typeface="Arial"/>
                <a:cs typeface="Arial"/>
                <a:sym typeface="Arial"/>
              </a:rPr>
              <a:t>Company</a:t>
            </a:r>
          </a:p>
        </p:txBody>
      </p:sp>
      <p:sp>
        <p:nvSpPr>
          <p:cNvPr id="462" name="Shape 462"/>
          <p:cNvSpPr/>
          <p:nvPr/>
        </p:nvSpPr>
        <p:spPr>
          <a:xfrm rot="16200000">
            <a:off x="2738623" y="1957291"/>
            <a:ext cx="816353" cy="2269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lvl="0">
              <a:defRPr sz="1800"/>
            </a:pPr>
            <a:r>
              <a:rPr sz="1000"/>
              <a:t>Multi-modal</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465" name="Shape 465"/>
          <p:cNvSpPr>
            <a:spLocks noGrp="1"/>
          </p:cNvSpPr>
          <p:nvPr>
            <p:ph type="title" idx="4294967295"/>
          </p:nvPr>
        </p:nvSpPr>
        <p:spPr>
          <a:xfrm>
            <a:off x="719136" y="260349"/>
            <a:ext cx="7453315" cy="33814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Results </a:t>
            </a:r>
            <a:r>
              <a:rPr>
                <a:solidFill>
                  <a:srgbClr val="003F6E"/>
                </a:solidFill>
                <a:latin typeface="Arial Bold"/>
                <a:ea typeface="Arial Bold"/>
                <a:cs typeface="Arial Bold"/>
                <a:sym typeface="Arial Bold"/>
              </a:rPr>
              <a:t>— One-shot pictorial schema</a:t>
            </a:r>
            <a:r>
              <a:rPr sz="2200">
                <a:solidFill>
                  <a:srgbClr val="003F6E"/>
                </a:solidFill>
                <a:latin typeface="Arial Bold"/>
                <a:ea typeface="Arial Bold"/>
                <a:cs typeface="Arial Bold"/>
                <a:sym typeface="Arial Bold"/>
              </a:rPr>
              <a:t> </a:t>
            </a:r>
          </a:p>
        </p:txBody>
      </p:sp>
      <p:sp>
        <p:nvSpPr>
          <p:cNvPr id="466" name="Shape 466"/>
          <p:cNvSpPr>
            <a:spLocks noGrp="1"/>
          </p:cNvSpPr>
          <p:nvPr>
            <p:ph type="body" idx="4294967295"/>
          </p:nvPr>
        </p:nvSpPr>
        <p:spPr>
          <a:xfrm>
            <a:off x="120650" y="2092720"/>
            <a:ext cx="8902700" cy="3105946"/>
          </a:xfrm>
          <a:prstGeom prst="rect">
            <a:avLst/>
          </a:prstGeom>
        </p:spPr>
        <p:txBody>
          <a:bodyPr lIns="0" tIns="0" rIns="0" bIns="0">
            <a:normAutofit lnSpcReduction="10000"/>
          </a:bodyPr>
          <a:lstStyle/>
          <a:p>
            <a:pPr marL="358440" lvl="0" indent="-358440" algn="l" defTabSz="905255">
              <a:spcBef>
                <a:spcPts val="200"/>
              </a:spcBef>
              <a:buClr>
                <a:srgbClr val="212121"/>
              </a:buClr>
              <a:buSzPct val="100000"/>
              <a:buFont typeface="Arial"/>
              <a:buChar char="•"/>
              <a:defRPr sz="1800">
                <a:solidFill>
                  <a:srgbClr val="000000"/>
                </a:solidFill>
              </a:defRPr>
            </a:pPr>
            <a:r>
              <a:rPr sz="2500" dirty="0">
                <a:solidFill>
                  <a:srgbClr val="212121"/>
                </a:solidFill>
                <a:latin typeface="Arial"/>
                <a:ea typeface="Arial"/>
                <a:cs typeface="Arial"/>
                <a:sym typeface="Arial"/>
              </a:rPr>
              <a:t>The schema is a graphical representation tool to </a:t>
            </a:r>
            <a:r>
              <a:rPr sz="2500" b="1" dirty="0">
                <a:solidFill>
                  <a:srgbClr val="212121"/>
                </a:solidFill>
                <a:latin typeface="Arial Bold"/>
                <a:ea typeface="Arial Bold"/>
                <a:cs typeface="Arial Bold"/>
                <a:sym typeface="Arial Bold"/>
              </a:rPr>
              <a:t>rapidly classify</a:t>
            </a:r>
            <a:r>
              <a:rPr sz="2500" b="1" dirty="0">
                <a:solidFill>
                  <a:srgbClr val="212121"/>
                </a:solidFill>
                <a:latin typeface="Arial"/>
                <a:ea typeface="Arial"/>
                <a:cs typeface="Arial"/>
                <a:sym typeface="Arial"/>
              </a:rPr>
              <a:t> </a:t>
            </a:r>
            <a:r>
              <a:rPr sz="2500" dirty="0">
                <a:solidFill>
                  <a:srgbClr val="212121"/>
                </a:solidFill>
                <a:latin typeface="Arial"/>
                <a:ea typeface="Arial"/>
                <a:cs typeface="Arial"/>
                <a:sym typeface="Arial"/>
              </a:rPr>
              <a:t>an app</a:t>
            </a:r>
            <a:r>
              <a:rPr sz="2500" b="1" dirty="0">
                <a:solidFill>
                  <a:srgbClr val="212121"/>
                </a:solidFill>
                <a:latin typeface="Arial"/>
                <a:ea typeface="Arial"/>
                <a:cs typeface="Arial"/>
                <a:sym typeface="Arial"/>
              </a:rPr>
              <a:t> </a:t>
            </a:r>
            <a:r>
              <a:rPr sz="2500" dirty="0">
                <a:solidFill>
                  <a:srgbClr val="212121"/>
                </a:solidFill>
                <a:latin typeface="Arial"/>
                <a:ea typeface="Arial"/>
                <a:cs typeface="Arial"/>
                <a:sym typeface="Arial"/>
              </a:rPr>
              <a:t>and </a:t>
            </a:r>
            <a:r>
              <a:rPr sz="2500" b="1" dirty="0">
                <a:solidFill>
                  <a:srgbClr val="212121"/>
                </a:solidFill>
                <a:latin typeface="Arial Bold"/>
                <a:ea typeface="Arial Bold"/>
                <a:cs typeface="Arial Bold"/>
                <a:sym typeface="Arial Bold"/>
              </a:rPr>
              <a:t>understand its “value” </a:t>
            </a:r>
            <a:r>
              <a:rPr sz="2500" dirty="0">
                <a:solidFill>
                  <a:srgbClr val="212121"/>
                </a:solidFill>
                <a:latin typeface="Arial"/>
                <a:ea typeface="Arial"/>
                <a:cs typeface="Arial"/>
                <a:sym typeface="Arial"/>
              </a:rPr>
              <a:t>for a specific compiler’s profile</a:t>
            </a:r>
            <a:r>
              <a:rPr sz="2500" dirty="0" smtClean="0">
                <a:solidFill>
                  <a:srgbClr val="212121"/>
                </a:solidFill>
                <a:latin typeface="Arial"/>
                <a:ea typeface="Arial"/>
                <a:cs typeface="Arial"/>
                <a:sym typeface="Arial"/>
              </a:rPr>
              <a:t>.</a:t>
            </a:r>
            <a:endParaRPr lang="it-IT" sz="2500" dirty="0" smtClean="0">
              <a:solidFill>
                <a:srgbClr val="212121"/>
              </a:solidFill>
              <a:latin typeface="Arial"/>
              <a:ea typeface="Arial"/>
              <a:cs typeface="Arial"/>
              <a:sym typeface="Arial"/>
            </a:endParaRPr>
          </a:p>
          <a:p>
            <a:pPr marL="358440" lvl="0" indent="-358440" algn="l" defTabSz="905255">
              <a:spcBef>
                <a:spcPts val="200"/>
              </a:spcBef>
              <a:buClr>
                <a:srgbClr val="212121"/>
              </a:buClr>
              <a:buSzPct val="100000"/>
              <a:buFont typeface="Arial"/>
              <a:buChar char="•"/>
              <a:defRPr sz="1800">
                <a:solidFill>
                  <a:srgbClr val="000000"/>
                </a:solidFill>
              </a:defRPr>
            </a:pPr>
            <a:endParaRPr lang="it-IT" sz="2500" dirty="0">
              <a:solidFill>
                <a:srgbClr val="212121"/>
              </a:solidFill>
              <a:latin typeface="Arial"/>
              <a:ea typeface="Arial"/>
              <a:cs typeface="Arial"/>
              <a:sym typeface="Arial"/>
            </a:endParaRPr>
          </a:p>
          <a:p>
            <a:pPr marL="358440" lvl="0" indent="-358440" algn="l" defTabSz="905255">
              <a:spcBef>
                <a:spcPts val="200"/>
              </a:spcBef>
              <a:buClr>
                <a:srgbClr val="212121"/>
              </a:buClr>
              <a:buSzPct val="100000"/>
              <a:buFont typeface="Arial"/>
              <a:buChar char="•"/>
              <a:defRPr sz="1800">
                <a:solidFill>
                  <a:srgbClr val="000000"/>
                </a:solidFill>
              </a:defRPr>
            </a:pPr>
            <a:endParaRPr sz="2500" dirty="0">
              <a:solidFill>
                <a:srgbClr val="212121"/>
              </a:solidFill>
              <a:latin typeface="Arial"/>
              <a:ea typeface="Arial"/>
              <a:cs typeface="Arial"/>
              <a:sym typeface="Arial"/>
            </a:endParaRPr>
          </a:p>
          <a:p>
            <a:pPr marL="358440" lvl="0" indent="-358440" algn="l" defTabSz="905255">
              <a:spcBef>
                <a:spcPts val="200"/>
              </a:spcBef>
              <a:buClr>
                <a:srgbClr val="212121"/>
              </a:buClr>
              <a:buSzPct val="100000"/>
              <a:buFont typeface="Arial"/>
              <a:buChar char="•"/>
              <a:defRPr sz="1800">
                <a:solidFill>
                  <a:srgbClr val="000000"/>
                </a:solidFill>
              </a:defRPr>
            </a:pPr>
            <a:r>
              <a:rPr sz="2500" dirty="0">
                <a:solidFill>
                  <a:srgbClr val="212121"/>
                </a:solidFill>
                <a:latin typeface="Arial"/>
                <a:ea typeface="Arial"/>
                <a:cs typeface="Arial"/>
                <a:sym typeface="Arial"/>
              </a:rPr>
              <a:t>It </a:t>
            </a:r>
            <a:r>
              <a:rPr sz="2500" dirty="0">
                <a:solidFill>
                  <a:srgbClr val="212121"/>
                </a:solidFill>
                <a:latin typeface="Arial Bold"/>
                <a:ea typeface="Arial Bold"/>
                <a:cs typeface="Arial Bold"/>
                <a:sym typeface="Arial Bold"/>
              </a:rPr>
              <a:t>offers </a:t>
            </a:r>
            <a:r>
              <a:rPr sz="2500" b="1" dirty="0">
                <a:solidFill>
                  <a:srgbClr val="212121"/>
                </a:solidFill>
                <a:latin typeface="Arial Bold"/>
                <a:ea typeface="Arial Bold"/>
                <a:cs typeface="Arial Bold"/>
                <a:sym typeface="Arial Bold"/>
              </a:rPr>
              <a:t>different configurations</a:t>
            </a:r>
            <a:r>
              <a:rPr sz="2500" b="1" dirty="0">
                <a:solidFill>
                  <a:srgbClr val="212121"/>
                </a:solidFill>
                <a:latin typeface="Arial"/>
                <a:ea typeface="Arial"/>
                <a:cs typeface="Arial"/>
                <a:sym typeface="Arial"/>
              </a:rPr>
              <a:t> depending on the compiler’s profile</a:t>
            </a:r>
            <a:r>
              <a:rPr sz="2500" dirty="0">
                <a:solidFill>
                  <a:srgbClr val="212121"/>
                </a:solidFill>
                <a:latin typeface="Arial"/>
                <a:ea typeface="Arial"/>
                <a:cs typeface="Arial"/>
                <a:sym typeface="Arial"/>
              </a:rPr>
              <a:t>. This means that the distinction proposed is not the only one possible.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4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469" name="Shape 469"/>
          <p:cNvSpPr>
            <a:spLocks noGrp="1"/>
          </p:cNvSpPr>
          <p:nvPr>
            <p:ph type="title" idx="4294967295"/>
          </p:nvPr>
        </p:nvSpPr>
        <p:spPr>
          <a:xfrm>
            <a:off x="719136" y="260349"/>
            <a:ext cx="7453315" cy="338140"/>
          </a:xfrm>
          <a:prstGeom prst="rect">
            <a:avLst/>
          </a:prstGeom>
        </p:spPr>
        <p:txBody>
          <a:bodyPr lIns="0" tIns="0" rIns="0" bIns="0" anchor="t"/>
          <a:lstStyle>
            <a:lvl1pPr algn="l">
              <a:defRPr sz="2200">
                <a:solidFill>
                  <a:srgbClr val="003F6E"/>
                </a:solidFill>
                <a:latin typeface="Arial Bold"/>
                <a:ea typeface="Arial Bold"/>
                <a:cs typeface="Arial Bold"/>
                <a:sym typeface="Arial Bold"/>
              </a:defRPr>
            </a:lvl1pPr>
          </a:lstStyle>
          <a:p>
            <a:pPr lvl="0">
              <a:defRPr sz="1800">
                <a:solidFill>
                  <a:srgbClr val="000000"/>
                </a:solidFill>
              </a:defRPr>
            </a:pPr>
            <a:r>
              <a:rPr sz="2200">
                <a:solidFill>
                  <a:srgbClr val="003F6E"/>
                </a:solidFill>
              </a:rPr>
              <a:t>End</a:t>
            </a:r>
          </a:p>
        </p:txBody>
      </p:sp>
      <p:sp>
        <p:nvSpPr>
          <p:cNvPr id="470" name="Shape 470"/>
          <p:cNvSpPr/>
          <p:nvPr/>
        </p:nvSpPr>
        <p:spPr>
          <a:xfrm>
            <a:off x="2079433" y="3327400"/>
            <a:ext cx="4985132"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000"/>
            </a:lvl1pPr>
          </a:lstStyle>
          <a:p>
            <a:pPr lvl="0">
              <a:defRPr sz="1800"/>
            </a:pPr>
            <a:r>
              <a:rPr sz="3000"/>
              <a:t>Thank you for your attention.</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34" name="Shape 34"/>
          <p:cNvSpPr>
            <a:spLocks noGrp="1"/>
          </p:cNvSpPr>
          <p:nvPr>
            <p:ph type="title" idx="4294967295"/>
          </p:nvPr>
        </p:nvSpPr>
        <p:spPr>
          <a:xfrm>
            <a:off x="719136" y="260350"/>
            <a:ext cx="7453315" cy="838200"/>
          </a:xfrm>
          <a:prstGeom prst="rect">
            <a:avLst/>
          </a:prstGeom>
        </p:spPr>
        <p:txBody>
          <a:bodyPr lIns="0" tIns="0" rIns="0" bIns="0" anchor="t"/>
          <a:lstStyle>
            <a:lvl1pPr algn="l">
              <a:defRPr sz="2200">
                <a:solidFill>
                  <a:srgbClr val="003F6E"/>
                </a:solidFill>
                <a:latin typeface="Arial Bold"/>
                <a:ea typeface="Arial Bold"/>
                <a:cs typeface="Arial Bold"/>
                <a:sym typeface="Arial Bold"/>
              </a:defRPr>
            </a:lvl1pPr>
          </a:lstStyle>
          <a:p>
            <a:pPr lvl="0">
              <a:defRPr sz="1800">
                <a:solidFill>
                  <a:srgbClr val="000000"/>
                </a:solidFill>
              </a:defRPr>
            </a:pPr>
            <a:r>
              <a:rPr lang="it-IT" sz="2200" dirty="0" smtClean="0">
                <a:solidFill>
                  <a:srgbClr val="003F6E"/>
                </a:solidFill>
              </a:rPr>
              <a:t>Introduction</a:t>
            </a:r>
            <a:endParaRPr sz="2200" dirty="0">
              <a:solidFill>
                <a:srgbClr val="003F6E"/>
              </a:solidFill>
            </a:endParaRPr>
          </a:p>
        </p:txBody>
      </p:sp>
      <p:sp>
        <p:nvSpPr>
          <p:cNvPr id="3" name="TextBox 2"/>
          <p:cNvSpPr txBox="1"/>
          <p:nvPr/>
        </p:nvSpPr>
        <p:spPr>
          <a:xfrm>
            <a:off x="467544" y="1916832"/>
            <a:ext cx="7992888" cy="31700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it-IT" dirty="0" smtClean="0">
                <a:solidFill>
                  <a:srgbClr val="000000"/>
                </a:solidFill>
              </a:rPr>
              <a:t>Number of apps available on the App Store</a:t>
            </a:r>
          </a:p>
          <a:p>
            <a:pPr marL="0" marR="0" indent="0" algn="ctr" defTabSz="914400" rtl="0" fontAlgn="auto" latinLnBrk="1" hangingPunct="0">
              <a:lnSpc>
                <a:spcPct val="100000"/>
              </a:lnSpc>
              <a:spcBef>
                <a:spcPts val="0"/>
              </a:spcBef>
              <a:spcAft>
                <a:spcPts val="0"/>
              </a:spcAft>
              <a:buClrTx/>
              <a:buSzTx/>
              <a:buFontTx/>
              <a:buNone/>
              <a:tabLst/>
            </a:pPr>
            <a:r>
              <a:rPr kumimoji="0" lang="it-IT" sz="3600" b="1" i="0" u="none" strike="noStrike" cap="none" spc="0" normalizeH="0" baseline="0" dirty="0" smtClean="0">
                <a:ln>
                  <a:noFill/>
                </a:ln>
                <a:solidFill>
                  <a:srgbClr val="000000"/>
                </a:solidFill>
                <a:effectLst/>
                <a:uFillTx/>
                <a:sym typeface="Avenir Roman"/>
              </a:rPr>
              <a:t>1.3</a:t>
            </a:r>
            <a:r>
              <a:rPr kumimoji="0" lang="it-IT" sz="3600" b="1" i="0" u="none" strike="noStrike" cap="none" spc="0" normalizeH="0" dirty="0" smtClean="0">
                <a:ln>
                  <a:noFill/>
                </a:ln>
                <a:solidFill>
                  <a:srgbClr val="000000"/>
                </a:solidFill>
                <a:effectLst/>
                <a:uFillTx/>
                <a:sym typeface="Avenir Roman"/>
              </a:rPr>
              <a:t> million</a:t>
            </a:r>
            <a:endParaRPr lang="it-IT" sz="3600" b="1" dirty="0" smtClean="0">
              <a:solidFill>
                <a:srgbClr val="000000"/>
              </a:solidFill>
            </a:endParaRPr>
          </a:p>
          <a:p>
            <a:pPr algn="ctr" rtl="0" latinLnBrk="1" hangingPunct="0"/>
            <a:r>
              <a:rPr lang="it-IT" sz="1400" dirty="0" smtClean="0">
                <a:solidFill>
                  <a:srgbClr val="000000"/>
                </a:solidFill>
              </a:rPr>
              <a:t>(official data from Apple.com – September 2014)</a:t>
            </a:r>
          </a:p>
          <a:p>
            <a:pPr marL="0" marR="0" indent="0" algn="ctr" defTabSz="914400" rtl="0" fontAlgn="auto" latinLnBrk="1" hangingPunct="0">
              <a:lnSpc>
                <a:spcPct val="100000"/>
              </a:lnSpc>
              <a:spcBef>
                <a:spcPts val="0"/>
              </a:spcBef>
              <a:spcAft>
                <a:spcPts val="0"/>
              </a:spcAft>
              <a:buClrTx/>
              <a:buSzTx/>
              <a:buFontTx/>
              <a:buNone/>
              <a:tabLst/>
            </a:pPr>
            <a:endParaRPr lang="it-IT" dirty="0" smtClean="0">
              <a:solidFill>
                <a:srgbClr val="000000"/>
              </a:solidFill>
            </a:endParaRPr>
          </a:p>
          <a:p>
            <a:pPr marL="0" marR="0" indent="0" algn="ctr" defTabSz="914400" rtl="0" fontAlgn="auto" latinLnBrk="1" hangingPunct="0">
              <a:lnSpc>
                <a:spcPct val="100000"/>
              </a:lnSpc>
              <a:spcBef>
                <a:spcPts val="0"/>
              </a:spcBef>
              <a:spcAft>
                <a:spcPts val="0"/>
              </a:spcAft>
              <a:buClrTx/>
              <a:buSzTx/>
              <a:buFontTx/>
              <a:buNone/>
              <a:tabLst/>
            </a:pPr>
            <a:endParaRPr lang="it-IT" dirty="0">
              <a:solidFill>
                <a:srgbClr val="000000"/>
              </a:solidFill>
            </a:endParaRPr>
          </a:p>
          <a:p>
            <a:pPr marL="0" marR="0" indent="0" algn="ctr" defTabSz="914400" rtl="0" fontAlgn="auto" latinLnBrk="1" hangingPunct="0">
              <a:lnSpc>
                <a:spcPct val="100000"/>
              </a:lnSpc>
              <a:spcBef>
                <a:spcPts val="0"/>
              </a:spcBef>
              <a:spcAft>
                <a:spcPts val="0"/>
              </a:spcAft>
              <a:buClrTx/>
              <a:buSzTx/>
              <a:buFontTx/>
              <a:buNone/>
              <a:tabLst/>
            </a:pPr>
            <a:endParaRPr lang="it-IT" dirty="0" smtClean="0">
              <a:solidFill>
                <a:srgbClr val="000000"/>
              </a:solidFill>
            </a:endParaRPr>
          </a:p>
          <a:p>
            <a:pPr marL="0" marR="0" indent="0" algn="ctr" defTabSz="914400" rtl="0" fontAlgn="auto" latinLnBrk="1" hangingPunct="0">
              <a:lnSpc>
                <a:spcPct val="100000"/>
              </a:lnSpc>
              <a:spcBef>
                <a:spcPts val="0"/>
              </a:spcBef>
              <a:spcAft>
                <a:spcPts val="0"/>
              </a:spcAft>
              <a:buClrTx/>
              <a:buSzTx/>
              <a:buFontTx/>
              <a:buNone/>
              <a:tabLst/>
            </a:pPr>
            <a:r>
              <a:rPr lang="it-IT" dirty="0" smtClean="0">
                <a:solidFill>
                  <a:srgbClr val="000000"/>
                </a:solidFill>
              </a:rPr>
              <a:t>Number of apps in the «Medical» category</a:t>
            </a:r>
          </a:p>
          <a:p>
            <a:pPr marL="0" marR="0" indent="0" algn="ctr" defTabSz="914400" rtl="0" fontAlgn="auto" latinLnBrk="1" hangingPunct="0">
              <a:lnSpc>
                <a:spcPct val="100000"/>
              </a:lnSpc>
              <a:spcBef>
                <a:spcPts val="0"/>
              </a:spcBef>
              <a:spcAft>
                <a:spcPts val="0"/>
              </a:spcAft>
              <a:buClrTx/>
              <a:buSzTx/>
              <a:buFontTx/>
              <a:buNone/>
              <a:tabLst/>
            </a:pPr>
            <a:r>
              <a:rPr lang="it-IT" sz="3600" b="1" dirty="0" smtClean="0"/>
              <a:t>~ 30.000 (2.5%)</a:t>
            </a:r>
            <a:endParaRPr lang="it-IT" sz="3600" b="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34" name="Shape 34"/>
          <p:cNvSpPr>
            <a:spLocks noGrp="1"/>
          </p:cNvSpPr>
          <p:nvPr>
            <p:ph type="title" idx="4294967295"/>
          </p:nvPr>
        </p:nvSpPr>
        <p:spPr>
          <a:xfrm>
            <a:off x="719136" y="260350"/>
            <a:ext cx="7453315" cy="838200"/>
          </a:xfrm>
          <a:prstGeom prst="rect">
            <a:avLst/>
          </a:prstGeom>
        </p:spPr>
        <p:txBody>
          <a:bodyPr lIns="0" tIns="0" rIns="0" bIns="0" anchor="t"/>
          <a:lstStyle>
            <a:lvl1pPr algn="l">
              <a:defRPr sz="2200">
                <a:solidFill>
                  <a:srgbClr val="003F6E"/>
                </a:solidFill>
                <a:latin typeface="Arial Bold"/>
                <a:ea typeface="Arial Bold"/>
                <a:cs typeface="Arial Bold"/>
                <a:sym typeface="Arial Bold"/>
              </a:defRPr>
            </a:lvl1pPr>
          </a:lstStyle>
          <a:p>
            <a:pPr lvl="0">
              <a:defRPr sz="1800">
                <a:solidFill>
                  <a:srgbClr val="000000"/>
                </a:solidFill>
              </a:defRPr>
            </a:pPr>
            <a:r>
              <a:rPr lang="it-IT" sz="2200" dirty="0" smtClean="0">
                <a:solidFill>
                  <a:srgbClr val="003F6E"/>
                </a:solidFill>
              </a:rPr>
              <a:t>Introduction</a:t>
            </a:r>
            <a:endParaRPr sz="2200" dirty="0">
              <a:solidFill>
                <a:srgbClr val="003F6E"/>
              </a:solidFill>
            </a:endParaRPr>
          </a:p>
        </p:txBody>
      </p:sp>
      <p:sp>
        <p:nvSpPr>
          <p:cNvPr id="3" name="TextBox 2"/>
          <p:cNvSpPr txBox="1"/>
          <p:nvPr/>
        </p:nvSpPr>
        <p:spPr>
          <a:xfrm>
            <a:off x="395536" y="1916832"/>
            <a:ext cx="7992888" cy="33239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it-IT" b="1" dirty="0" smtClean="0">
                <a:solidFill>
                  <a:srgbClr val="000000"/>
                </a:solidFill>
              </a:rPr>
              <a:t>Segmentation of diabetes-related apps in the </a:t>
            </a:r>
          </a:p>
          <a:p>
            <a:pPr marL="0" marR="0" indent="0" algn="ctr" defTabSz="914400" rtl="0" fontAlgn="auto" latinLnBrk="1" hangingPunct="0">
              <a:lnSpc>
                <a:spcPct val="100000"/>
              </a:lnSpc>
              <a:spcBef>
                <a:spcPts val="0"/>
              </a:spcBef>
              <a:spcAft>
                <a:spcPts val="0"/>
              </a:spcAft>
              <a:buClrTx/>
              <a:buSzTx/>
              <a:buFontTx/>
              <a:buNone/>
              <a:tabLst/>
            </a:pPr>
            <a:r>
              <a:rPr lang="it-IT" b="1" dirty="0" smtClean="0">
                <a:solidFill>
                  <a:srgbClr val="000000"/>
                </a:solidFill>
              </a:rPr>
              <a:t>«Medical» category</a:t>
            </a:r>
          </a:p>
          <a:p>
            <a:pPr marL="0" marR="0" indent="0" algn="l" defTabSz="914400" rtl="0" fontAlgn="auto" latinLnBrk="1" hangingPunct="0">
              <a:lnSpc>
                <a:spcPct val="100000"/>
              </a:lnSpc>
              <a:spcBef>
                <a:spcPts val="0"/>
              </a:spcBef>
              <a:spcAft>
                <a:spcPts val="0"/>
              </a:spcAft>
              <a:buClrTx/>
              <a:buSzTx/>
              <a:buFontTx/>
              <a:buNone/>
              <a:tabLst/>
            </a:pPr>
            <a:endParaRPr lang="it-IT" dirty="0">
              <a:solidFill>
                <a:srgbClr val="000000"/>
              </a:solidFill>
            </a:endParaRPr>
          </a:p>
          <a:p>
            <a:pPr marL="342900" marR="0" indent="-342900" algn="l" defTabSz="914400" rtl="0" fontAlgn="auto" latinLnBrk="1" hangingPunct="0">
              <a:lnSpc>
                <a:spcPct val="150000"/>
              </a:lnSpc>
              <a:spcBef>
                <a:spcPts val="0"/>
              </a:spcBef>
              <a:spcAft>
                <a:spcPts val="0"/>
              </a:spcAft>
              <a:buClrTx/>
              <a:buSzTx/>
              <a:buFontTx/>
              <a:buChar char="-"/>
              <a:tabLst/>
            </a:pPr>
            <a:r>
              <a:rPr lang="it-IT" dirty="0" smtClean="0">
                <a:solidFill>
                  <a:srgbClr val="000000"/>
                </a:solidFill>
              </a:rPr>
              <a:t>Diabetes management apps;</a:t>
            </a:r>
          </a:p>
          <a:p>
            <a:pPr marL="342900" marR="0" indent="-342900" algn="l" defTabSz="914400" rtl="0" fontAlgn="auto" latinLnBrk="1" hangingPunct="0">
              <a:lnSpc>
                <a:spcPct val="150000"/>
              </a:lnSpc>
              <a:spcBef>
                <a:spcPts val="0"/>
              </a:spcBef>
              <a:spcAft>
                <a:spcPts val="0"/>
              </a:spcAft>
              <a:buClrTx/>
              <a:buSzTx/>
              <a:buFontTx/>
              <a:buChar char="-"/>
              <a:tabLst/>
            </a:pPr>
            <a:r>
              <a:rPr lang="it-IT" dirty="0" smtClean="0">
                <a:solidFill>
                  <a:srgbClr val="000000"/>
                </a:solidFill>
              </a:rPr>
              <a:t>Single-featured apps;</a:t>
            </a:r>
          </a:p>
          <a:p>
            <a:pPr marL="342900" marR="0" indent="-342900" algn="l" defTabSz="914400" rtl="0" fontAlgn="auto" latinLnBrk="1" hangingPunct="0">
              <a:lnSpc>
                <a:spcPct val="150000"/>
              </a:lnSpc>
              <a:spcBef>
                <a:spcPts val="0"/>
              </a:spcBef>
              <a:spcAft>
                <a:spcPts val="0"/>
              </a:spcAft>
              <a:buClrTx/>
              <a:buSzTx/>
              <a:buFontTx/>
              <a:buChar char="-"/>
              <a:tabLst/>
            </a:pPr>
            <a:r>
              <a:rPr lang="it-IT" dirty="0" smtClean="0">
                <a:solidFill>
                  <a:srgbClr val="000000"/>
                </a:solidFill>
              </a:rPr>
              <a:t>Generic health-trackers;</a:t>
            </a:r>
          </a:p>
          <a:p>
            <a:pPr marL="342900" marR="0" indent="-342900" algn="l" defTabSz="914400" rtl="0" fontAlgn="auto" latinLnBrk="1" hangingPunct="0">
              <a:lnSpc>
                <a:spcPct val="150000"/>
              </a:lnSpc>
              <a:spcBef>
                <a:spcPts val="0"/>
              </a:spcBef>
              <a:spcAft>
                <a:spcPts val="0"/>
              </a:spcAft>
              <a:buClrTx/>
              <a:buSzTx/>
              <a:buFontTx/>
              <a:buChar char="-"/>
              <a:tabLst/>
            </a:pPr>
            <a:r>
              <a:rPr lang="it-IT" dirty="0" smtClean="0">
                <a:solidFill>
                  <a:srgbClr val="000000"/>
                </a:solidFill>
              </a:rPr>
              <a:t>Content consuption apps (e.g., magazine, journal, etc.);</a:t>
            </a:r>
          </a:p>
        </p:txBody>
      </p:sp>
    </p:spTree>
    <p:extLst>
      <p:ext uri="{BB962C8B-B14F-4D97-AF65-F5344CB8AC3E}">
        <p14:creationId xmlns:p14="http://schemas.microsoft.com/office/powerpoint/2010/main" val="5877413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iterate type="lt">
                                    <p:tmAbs val="0"/>
                                  </p:iterate>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5" presetClass="emph" presetSubtype="0" nodeType="clickEffect">
                                  <p:stCondLst>
                                    <p:cond delay="0"/>
                                  </p:stCondLst>
                                  <p:iterate type="lt">
                                    <p:tmAbs val="25"/>
                                  </p:iterate>
                                  <p:childTnLst>
                                    <p:set>
                                      <p:cBhvr override="childStyle">
                                        <p:cTn id="28" dur="indefinite"/>
                                        <p:tgtEl>
                                          <p:spTgt spid="3">
                                            <p:txEl>
                                              <p:pRg st="3" end="3"/>
                                            </p:txEl>
                                          </p:spTgt>
                                        </p:tgtEl>
                                        <p:attrNameLst>
                                          <p:attrName>style.fontWeight</p:attrName>
                                        </p:attrNameLst>
                                      </p:cBhvr>
                                      <p:to>
                                        <p:strVal val="bold"/>
                                      </p:to>
                                    </p:set>
                                  </p:childTnLst>
                                </p:cTn>
                              </p:par>
                              <p:par>
                                <p:cTn id="29" presetID="9" presetClass="emph" presetSubtype="0" nodeType="withEffect">
                                  <p:stCondLst>
                                    <p:cond delay="0"/>
                                  </p:stCondLst>
                                  <p:childTnLst>
                                    <p:set>
                                      <p:cBhvr rctx="PPT">
                                        <p:cTn id="30" dur="indefinite"/>
                                        <p:tgtEl>
                                          <p:spTgt spid="3">
                                            <p:txEl>
                                              <p:pRg st="4" end="4"/>
                                            </p:txEl>
                                          </p:spTgt>
                                        </p:tgtEl>
                                        <p:attrNameLst>
                                          <p:attrName>style.opacity</p:attrName>
                                        </p:attrNameLst>
                                      </p:cBhvr>
                                      <p:to>
                                        <p:strVal val="0.5"/>
                                      </p:to>
                                    </p:set>
                                    <p:animEffect filter="image" prLst="opacity: 0.5">
                                      <p:cBhvr rctx="IE">
                                        <p:cTn id="31" dur="indefinite"/>
                                        <p:tgtEl>
                                          <p:spTgt spid="3">
                                            <p:txEl>
                                              <p:pRg st="4" end="4"/>
                                            </p:txEl>
                                          </p:spTgt>
                                        </p:tgtEl>
                                      </p:cBhvr>
                                    </p:animEffect>
                                  </p:childTnLst>
                                </p:cTn>
                              </p:par>
                              <p:par>
                                <p:cTn id="32" presetID="9" presetClass="emph" presetSubtype="0" nodeType="withEffect">
                                  <p:stCondLst>
                                    <p:cond delay="0"/>
                                  </p:stCondLst>
                                  <p:childTnLst>
                                    <p:set>
                                      <p:cBhvr rctx="PPT">
                                        <p:cTn id="33" dur="indefinite"/>
                                        <p:tgtEl>
                                          <p:spTgt spid="3">
                                            <p:txEl>
                                              <p:pRg st="5" end="5"/>
                                            </p:txEl>
                                          </p:spTgt>
                                        </p:tgtEl>
                                        <p:attrNameLst>
                                          <p:attrName>style.opacity</p:attrName>
                                        </p:attrNameLst>
                                      </p:cBhvr>
                                      <p:to>
                                        <p:strVal val="0.5"/>
                                      </p:to>
                                    </p:set>
                                    <p:animEffect filter="image" prLst="opacity: 0.5">
                                      <p:cBhvr rctx="IE">
                                        <p:cTn id="34" dur="indefinite"/>
                                        <p:tgtEl>
                                          <p:spTgt spid="3">
                                            <p:txEl>
                                              <p:pRg st="5" end="5"/>
                                            </p:txEl>
                                          </p:spTgt>
                                        </p:tgtEl>
                                      </p:cBhvr>
                                    </p:animEffect>
                                  </p:childTnLst>
                                </p:cTn>
                              </p:par>
                              <p:par>
                                <p:cTn id="35" presetID="9" presetClass="emph" presetSubtype="0" nodeType="withEffect">
                                  <p:stCondLst>
                                    <p:cond delay="0"/>
                                  </p:stCondLst>
                                  <p:childTnLst>
                                    <p:set>
                                      <p:cBhvr rctx="PPT">
                                        <p:cTn id="36" dur="indefinite"/>
                                        <p:tgtEl>
                                          <p:spTgt spid="3">
                                            <p:txEl>
                                              <p:pRg st="6" end="6"/>
                                            </p:txEl>
                                          </p:spTgt>
                                        </p:tgtEl>
                                        <p:attrNameLst>
                                          <p:attrName>style.opacity</p:attrName>
                                        </p:attrNameLst>
                                      </p:cBhvr>
                                      <p:to>
                                        <p:strVal val="0.5"/>
                                      </p:to>
                                    </p:set>
                                    <p:animEffect filter="image" prLst="opacity: 0.5">
                                      <p:cBhvr rctx="IE">
                                        <p:cTn id="37"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34" name="Shape 34"/>
          <p:cNvSpPr>
            <a:spLocks noGrp="1"/>
          </p:cNvSpPr>
          <p:nvPr>
            <p:ph type="title" idx="4294967295"/>
          </p:nvPr>
        </p:nvSpPr>
        <p:spPr>
          <a:xfrm>
            <a:off x="719136" y="260350"/>
            <a:ext cx="7453315" cy="838200"/>
          </a:xfrm>
          <a:prstGeom prst="rect">
            <a:avLst/>
          </a:prstGeom>
        </p:spPr>
        <p:txBody>
          <a:bodyPr lIns="0" tIns="0" rIns="0" bIns="0" anchor="t"/>
          <a:lstStyle>
            <a:lvl1pPr algn="l">
              <a:defRPr sz="2200">
                <a:solidFill>
                  <a:srgbClr val="003F6E"/>
                </a:solidFill>
                <a:latin typeface="Arial Bold"/>
                <a:ea typeface="Arial Bold"/>
                <a:cs typeface="Arial Bold"/>
                <a:sym typeface="Arial Bold"/>
              </a:defRPr>
            </a:lvl1pPr>
          </a:lstStyle>
          <a:p>
            <a:pPr lvl="0">
              <a:defRPr sz="1800">
                <a:solidFill>
                  <a:srgbClr val="000000"/>
                </a:solidFill>
              </a:defRPr>
            </a:pPr>
            <a:r>
              <a:rPr sz="2200">
                <a:solidFill>
                  <a:srgbClr val="003F6E"/>
                </a:solidFill>
              </a:rPr>
              <a:t>Goals</a:t>
            </a:r>
          </a:p>
        </p:txBody>
      </p:sp>
      <p:sp>
        <p:nvSpPr>
          <p:cNvPr id="2" name="TextBox 1"/>
          <p:cNvSpPr txBox="1"/>
          <p:nvPr/>
        </p:nvSpPr>
        <p:spPr>
          <a:xfrm>
            <a:off x="1043608" y="2385634"/>
            <a:ext cx="6840760" cy="22159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457200" marR="0" indent="-457200" algn="l" defTabSz="914400" rtl="0" fontAlgn="auto" latinLnBrk="1" hangingPunct="0">
              <a:lnSpc>
                <a:spcPct val="100000"/>
              </a:lnSpc>
              <a:spcBef>
                <a:spcPts val="0"/>
              </a:spcBef>
              <a:spcAft>
                <a:spcPts val="0"/>
              </a:spcAft>
              <a:buClrTx/>
              <a:buSzTx/>
              <a:buFont typeface="+mj-lt"/>
              <a:buAutoNum type="arabicPeriod"/>
              <a:tabLst/>
            </a:pPr>
            <a:r>
              <a:rPr kumimoji="0" lang="it-IT" sz="2400" b="1" i="0" u="none" strike="noStrike" cap="none" spc="0" normalizeH="0" baseline="0" dirty="0" smtClean="0">
                <a:ln>
                  <a:noFill/>
                </a:ln>
                <a:solidFill>
                  <a:srgbClr val="000000"/>
                </a:solidFill>
                <a:effectLst/>
                <a:uFillTx/>
                <a:latin typeface="+mj-lt"/>
                <a:ea typeface="+mj-ea"/>
                <a:cs typeface="+mj-cs"/>
                <a:sym typeface="Avenir Roman"/>
              </a:rPr>
              <a:t>Identification</a:t>
            </a:r>
            <a:r>
              <a:rPr kumimoji="0" lang="it-IT" sz="2400" b="0" i="0" u="none" strike="noStrike" cap="none" spc="0" normalizeH="0" baseline="0" dirty="0" smtClean="0">
                <a:ln>
                  <a:noFill/>
                </a:ln>
                <a:solidFill>
                  <a:srgbClr val="000000"/>
                </a:solidFill>
                <a:effectLst/>
                <a:uFillTx/>
                <a:latin typeface="+mj-lt"/>
                <a:ea typeface="+mj-ea"/>
                <a:cs typeface="+mj-cs"/>
                <a:sym typeface="Avenir Roman"/>
              </a:rPr>
              <a:t> and </a:t>
            </a:r>
            <a:r>
              <a:rPr kumimoji="0" lang="it-IT" sz="2400" b="1" i="0" u="none" strike="noStrike" cap="none" spc="0" normalizeH="0" baseline="0" dirty="0" smtClean="0">
                <a:ln>
                  <a:noFill/>
                </a:ln>
                <a:solidFill>
                  <a:srgbClr val="000000"/>
                </a:solidFill>
                <a:effectLst/>
                <a:uFillTx/>
                <a:latin typeface="+mj-lt"/>
                <a:ea typeface="+mj-ea"/>
                <a:cs typeface="+mj-cs"/>
                <a:sym typeface="Avenir Roman"/>
              </a:rPr>
              <a:t>analysis</a:t>
            </a:r>
            <a:r>
              <a:rPr kumimoji="0" lang="it-IT" sz="2400" b="0" i="0" u="none" strike="noStrike" cap="none" spc="0" normalizeH="0" baseline="0" dirty="0" smtClean="0">
                <a:ln>
                  <a:noFill/>
                </a:ln>
                <a:solidFill>
                  <a:srgbClr val="000000"/>
                </a:solidFill>
                <a:effectLst/>
                <a:uFillTx/>
                <a:latin typeface="+mj-lt"/>
                <a:ea typeface="+mj-ea"/>
                <a:cs typeface="+mj-cs"/>
                <a:sym typeface="Avenir Roman"/>
              </a:rPr>
              <a:t> of mobile apps for</a:t>
            </a:r>
            <a:r>
              <a:rPr kumimoji="0" lang="it-IT" sz="2400" b="0" i="0" u="none" strike="noStrike" cap="none" spc="0" normalizeH="0" dirty="0" smtClean="0">
                <a:ln>
                  <a:noFill/>
                </a:ln>
                <a:solidFill>
                  <a:srgbClr val="000000"/>
                </a:solidFill>
                <a:effectLst/>
                <a:uFillTx/>
                <a:latin typeface="+mj-lt"/>
                <a:ea typeface="+mj-ea"/>
                <a:cs typeface="+mj-cs"/>
                <a:sym typeface="Avenir Roman"/>
              </a:rPr>
              <a:t> </a:t>
            </a:r>
            <a:r>
              <a:rPr kumimoji="0" lang="it-IT" sz="2400" b="0" i="0" u="none" strike="noStrike" cap="none" spc="0" normalizeH="0" baseline="0" dirty="0" smtClean="0">
                <a:ln>
                  <a:noFill/>
                </a:ln>
                <a:solidFill>
                  <a:srgbClr val="000000"/>
                </a:solidFill>
                <a:effectLst/>
                <a:uFillTx/>
                <a:latin typeface="+mj-lt"/>
                <a:ea typeface="+mj-ea"/>
                <a:cs typeface="+mj-cs"/>
                <a:sym typeface="Avenir Roman"/>
              </a:rPr>
              <a:t>diabetes management. </a:t>
            </a:r>
          </a:p>
          <a:p>
            <a:pPr marL="457200" marR="0" indent="-457200" algn="l" defTabSz="914400" rtl="0" fontAlgn="auto" latinLnBrk="1" hangingPunct="0">
              <a:lnSpc>
                <a:spcPct val="100000"/>
              </a:lnSpc>
              <a:spcBef>
                <a:spcPts val="0"/>
              </a:spcBef>
              <a:spcAft>
                <a:spcPts val="0"/>
              </a:spcAft>
              <a:buClrTx/>
              <a:buSzTx/>
              <a:buFont typeface="+mj-lt"/>
              <a:buAutoNum type="arabicPeriod"/>
              <a:tabLst/>
            </a:pPr>
            <a:endParaRPr lang="it-IT" dirty="0">
              <a:solidFill>
                <a:srgbClr val="000000"/>
              </a:solidFill>
            </a:endParaRPr>
          </a:p>
          <a:p>
            <a:pPr marL="457200" marR="0" indent="-457200" algn="l" defTabSz="914400" rtl="0" fontAlgn="auto" latinLnBrk="1" hangingPunct="0">
              <a:lnSpc>
                <a:spcPct val="100000"/>
              </a:lnSpc>
              <a:spcBef>
                <a:spcPts val="0"/>
              </a:spcBef>
              <a:spcAft>
                <a:spcPts val="0"/>
              </a:spcAft>
              <a:buClrTx/>
              <a:buSzTx/>
              <a:buFont typeface="+mj-lt"/>
              <a:buAutoNum type="arabicPeriod"/>
              <a:tabLst/>
            </a:pPr>
            <a:endParaRPr kumimoji="0" lang="it-IT" sz="2400" b="0" i="0" u="none" strike="noStrike" cap="none" spc="0" normalizeH="0" baseline="0" dirty="0" smtClean="0">
              <a:ln>
                <a:noFill/>
              </a:ln>
              <a:solidFill>
                <a:srgbClr val="000000"/>
              </a:solidFill>
              <a:effectLst/>
              <a:uFillTx/>
              <a:latin typeface="+mj-lt"/>
              <a:ea typeface="+mj-ea"/>
              <a:cs typeface="+mj-cs"/>
              <a:sym typeface="Avenir Roman"/>
            </a:endParaRPr>
          </a:p>
          <a:p>
            <a:pPr marL="457200" marR="0" indent="-457200" algn="l" defTabSz="914400" rtl="0" fontAlgn="auto" latinLnBrk="1" hangingPunct="0">
              <a:lnSpc>
                <a:spcPct val="100000"/>
              </a:lnSpc>
              <a:spcBef>
                <a:spcPts val="0"/>
              </a:spcBef>
              <a:spcAft>
                <a:spcPts val="0"/>
              </a:spcAft>
              <a:buClrTx/>
              <a:buSzTx/>
              <a:buFont typeface="+mj-lt"/>
              <a:buAutoNum type="arabicPeriod"/>
              <a:tabLst/>
            </a:pPr>
            <a:r>
              <a:rPr lang="it-IT" b="1" dirty="0" smtClean="0">
                <a:solidFill>
                  <a:srgbClr val="000000"/>
                </a:solidFill>
              </a:rPr>
              <a:t>Classification</a:t>
            </a:r>
            <a:r>
              <a:rPr lang="it-IT" dirty="0" smtClean="0">
                <a:solidFill>
                  <a:srgbClr val="000000"/>
                </a:solidFill>
              </a:rPr>
              <a:t> of the apps through a one-shot pictorial schema.</a:t>
            </a:r>
            <a:endParaRPr kumimoji="0" lang="it-IT" sz="2400" b="0" i="0" u="none" strike="noStrike" cap="none" spc="0" normalizeH="0" baseline="0" dirty="0">
              <a:ln>
                <a:noFill/>
              </a:ln>
              <a:solidFill>
                <a:srgbClr val="000000"/>
              </a:solidFill>
              <a:effectLst/>
              <a:uFillTx/>
              <a:latin typeface="+mj-lt"/>
              <a:ea typeface="+mj-ea"/>
              <a:cs typeface="+mj-cs"/>
              <a:sym typeface="Avenir Roman"/>
            </a:endParaRPr>
          </a:p>
        </p:txBody>
      </p:sp>
    </p:spTree>
    <p:extLst>
      <p:ext uri="{BB962C8B-B14F-4D97-AF65-F5344CB8AC3E}">
        <p14:creationId xmlns:p14="http://schemas.microsoft.com/office/powerpoint/2010/main" val="8503665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38" name="Shape 38"/>
          <p:cNvSpPr/>
          <p:nvPr/>
        </p:nvSpPr>
        <p:spPr>
          <a:xfrm>
            <a:off x="1551148" y="3399383"/>
            <a:ext cx="6041719" cy="46166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ctr">
              <a:defRPr sz="1800"/>
            </a:pPr>
            <a:r>
              <a:rPr lang="it-IT" sz="3000" dirty="0" smtClean="0"/>
              <a:t>Diabetes self-management schema</a:t>
            </a:r>
            <a:endParaRPr sz="3000" dirty="0"/>
          </a:p>
        </p:txBody>
      </p:sp>
      <p:sp>
        <p:nvSpPr>
          <p:cNvPr id="39" name="Shape 39"/>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Methods </a:t>
            </a:r>
            <a:r>
              <a:rPr>
                <a:solidFill>
                  <a:srgbClr val="003F6E"/>
                </a:solidFill>
                <a:latin typeface="Arial Bold"/>
                <a:ea typeface="Arial Bold"/>
                <a:cs typeface="Arial Bold"/>
                <a:sym typeface="Arial Bold"/>
              </a:rPr>
              <a:t>— Diabetic patient management knowledge schema</a:t>
            </a:r>
          </a:p>
        </p:txBody>
      </p:sp>
      <p:sp>
        <p:nvSpPr>
          <p:cNvPr id="40" name="Shape 40"/>
          <p:cNvSpPr/>
          <p:nvPr/>
        </p:nvSpPr>
        <p:spPr>
          <a:xfrm>
            <a:off x="3564635" y="1774427"/>
            <a:ext cx="2098331" cy="43088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a:solidFill>
                  <a:srgbClr val="212121"/>
                </a:solidFill>
              </a:defRPr>
            </a:lvl1pPr>
          </a:lstStyle>
          <a:p>
            <a:pPr lvl="0">
              <a:defRPr sz="1800">
                <a:solidFill>
                  <a:srgbClr val="000000"/>
                </a:solidFill>
              </a:defRPr>
            </a:pPr>
            <a:r>
              <a:rPr sz="2800" b="1" dirty="0">
                <a:solidFill>
                  <a:srgbClr val="212121"/>
                </a:solidFill>
              </a:rPr>
              <a:t>Background</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43" name="Shape 43"/>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dirty="0">
                <a:solidFill>
                  <a:srgbClr val="003F6E"/>
                </a:solidFill>
                <a:latin typeface="Arial Bold"/>
                <a:ea typeface="Arial Bold"/>
                <a:cs typeface="Arial Bold"/>
                <a:sym typeface="Arial Bold"/>
              </a:rPr>
              <a:t>Methods </a:t>
            </a:r>
            <a:r>
              <a:rPr dirty="0">
                <a:solidFill>
                  <a:srgbClr val="003F6E"/>
                </a:solidFill>
                <a:latin typeface="Arial Bold"/>
                <a:ea typeface="Arial Bold"/>
                <a:cs typeface="Arial Bold"/>
                <a:sym typeface="Arial Bold"/>
              </a:rPr>
              <a:t>— </a:t>
            </a:r>
            <a:r>
              <a:rPr dirty="0" err="1" smtClean="0">
                <a:solidFill>
                  <a:srgbClr val="003F6E"/>
                </a:solidFill>
                <a:latin typeface="Arial Bold"/>
                <a:ea typeface="Arial Bold"/>
                <a:cs typeface="Arial Bold"/>
                <a:sym typeface="Arial Bold"/>
              </a:rPr>
              <a:t>Diabe</a:t>
            </a:r>
            <a:r>
              <a:rPr lang="it-IT" dirty="0" smtClean="0">
                <a:solidFill>
                  <a:srgbClr val="003F6E"/>
                </a:solidFill>
                <a:latin typeface="Arial Bold"/>
                <a:ea typeface="Arial Bold"/>
                <a:cs typeface="Arial Bold"/>
                <a:sym typeface="Arial Bold"/>
              </a:rPr>
              <a:t>tes self-management schema</a:t>
            </a:r>
            <a:endParaRPr dirty="0">
              <a:solidFill>
                <a:srgbClr val="003F6E"/>
              </a:solidFill>
              <a:latin typeface="Arial Bold"/>
              <a:ea typeface="Arial Bold"/>
              <a:cs typeface="Arial Bold"/>
              <a:sym typeface="Arial Bold"/>
            </a:endParaRPr>
          </a:p>
        </p:txBody>
      </p:sp>
      <p:pic>
        <p:nvPicPr>
          <p:cNvPr id="1026" name="Picture 2" descr="G:\140623_Figur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581" y="1214338"/>
            <a:ext cx="6227763" cy="480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78" name="Shape 78"/>
          <p:cNvSpPr>
            <a:spLocks noGrp="1"/>
          </p:cNvSpPr>
          <p:nvPr>
            <p:ph type="title" idx="4294967295"/>
          </p:nvPr>
        </p:nvSpPr>
        <p:spPr>
          <a:xfrm>
            <a:off x="719136" y="260350"/>
            <a:ext cx="7453315" cy="838200"/>
          </a:xfrm>
          <a:prstGeom prst="rect">
            <a:avLst/>
          </a:prstGeom>
        </p:spPr>
        <p:txBody>
          <a:bodyPr lIns="0" tIns="0" rIns="0" bIns="0" anchor="t"/>
          <a:lstStyle/>
          <a:p>
            <a:pPr lvl="0" algn="l">
              <a:defRPr sz="1800"/>
            </a:pPr>
            <a:r>
              <a:rPr sz="2200" dirty="0">
                <a:solidFill>
                  <a:srgbClr val="003F6E"/>
                </a:solidFill>
                <a:latin typeface="Arial Bold"/>
                <a:ea typeface="Arial Bold"/>
                <a:cs typeface="Arial Bold"/>
                <a:sym typeface="Arial Bold"/>
              </a:rPr>
              <a:t>Methods </a:t>
            </a:r>
            <a:r>
              <a:rPr dirty="0">
                <a:solidFill>
                  <a:srgbClr val="003F6E"/>
                </a:solidFill>
                <a:latin typeface="Arial Bold"/>
                <a:ea typeface="Arial Bold"/>
                <a:cs typeface="Arial Bold"/>
                <a:sym typeface="Arial Bold"/>
              </a:rPr>
              <a:t>— </a:t>
            </a:r>
            <a:r>
              <a:rPr lang="it-IT" dirty="0">
                <a:solidFill>
                  <a:srgbClr val="003F6E"/>
                </a:solidFill>
                <a:latin typeface="Arial Bold"/>
                <a:ea typeface="Arial Bold"/>
                <a:cs typeface="Arial Bold"/>
                <a:sym typeface="Arial Bold"/>
              </a:rPr>
              <a:t>Diabetes self-management schema</a:t>
            </a:r>
            <a:endParaRPr dirty="0">
              <a:solidFill>
                <a:srgbClr val="003F6E"/>
              </a:solidFill>
              <a:latin typeface="Arial Bold"/>
              <a:ea typeface="Arial Bold"/>
              <a:cs typeface="Arial Bold"/>
              <a:sym typeface="Arial Bold"/>
            </a:endParaRPr>
          </a:p>
        </p:txBody>
      </p:sp>
      <p:sp>
        <p:nvSpPr>
          <p:cNvPr id="79" name="Shape 79"/>
          <p:cNvSpPr/>
          <p:nvPr/>
        </p:nvSpPr>
        <p:spPr>
          <a:xfrm>
            <a:off x="364132" y="4409316"/>
            <a:ext cx="8415736" cy="174150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just">
              <a:spcBef>
                <a:spcPts val="300"/>
              </a:spcBef>
              <a:defRPr sz="1800"/>
            </a:pPr>
            <a:r>
              <a:rPr sz="2600" dirty="0">
                <a:solidFill>
                  <a:srgbClr val="212121"/>
                </a:solidFill>
                <a:latin typeface="Arial Bold"/>
                <a:ea typeface="Arial Bold"/>
                <a:cs typeface="Arial Bold"/>
                <a:sym typeface="Arial Bold"/>
              </a:rPr>
              <a:t>Here is considered only </a:t>
            </a:r>
            <a:r>
              <a:rPr sz="2600" b="1" dirty="0">
                <a:solidFill>
                  <a:srgbClr val="212121"/>
                </a:solidFill>
                <a:latin typeface="Arial Bold"/>
                <a:ea typeface="Arial Bold"/>
                <a:cs typeface="Arial Bold"/>
                <a:sym typeface="Arial Bold"/>
              </a:rPr>
              <a:t>logging</a:t>
            </a:r>
            <a:r>
              <a:rPr sz="2600" dirty="0">
                <a:solidFill>
                  <a:srgbClr val="212121"/>
                </a:solidFill>
                <a:latin typeface="Arial Bold"/>
                <a:ea typeface="Arial Bold"/>
                <a:cs typeface="Arial Bold"/>
                <a:sym typeface="Arial Bold"/>
              </a:rPr>
              <a:t> as it is available </a:t>
            </a:r>
            <a:r>
              <a:rPr sz="2600" b="1" dirty="0">
                <a:solidFill>
                  <a:srgbClr val="212121"/>
                </a:solidFill>
                <a:latin typeface="Arial Bold"/>
                <a:ea typeface="Arial Bold"/>
                <a:cs typeface="Arial Bold"/>
                <a:sym typeface="Arial Bold"/>
              </a:rPr>
              <a:t>both on paper and mobile devices</a:t>
            </a:r>
            <a:r>
              <a:rPr sz="2600" dirty="0">
                <a:solidFill>
                  <a:srgbClr val="212121"/>
                </a:solidFill>
                <a:latin typeface="Arial Bold"/>
                <a:ea typeface="Arial Bold"/>
                <a:cs typeface="Arial Bold"/>
                <a:sym typeface="Arial Bold"/>
              </a:rPr>
              <a:t>.</a:t>
            </a:r>
          </a:p>
          <a:p>
            <a:pPr lvl="0" algn="just">
              <a:spcBef>
                <a:spcPts val="300"/>
              </a:spcBef>
              <a:defRPr sz="1800"/>
            </a:pPr>
            <a:r>
              <a:rPr sz="2600" dirty="0">
                <a:solidFill>
                  <a:srgbClr val="212121"/>
                </a:solidFill>
                <a:latin typeface="Arial Bold"/>
                <a:ea typeface="Arial Bold"/>
                <a:cs typeface="Arial Bold"/>
                <a:sym typeface="Arial Bold"/>
              </a:rPr>
              <a:t>Mobile devices, however, in addition to logging, allow </a:t>
            </a:r>
            <a:r>
              <a:rPr sz="2600" b="1" dirty="0">
                <a:solidFill>
                  <a:srgbClr val="212121"/>
                </a:solidFill>
                <a:latin typeface="Arial Bold"/>
                <a:ea typeface="Arial Bold"/>
                <a:cs typeface="Arial Bold"/>
                <a:sym typeface="Arial Bold"/>
              </a:rPr>
              <a:t>data representation</a:t>
            </a:r>
            <a:r>
              <a:rPr sz="2600" dirty="0">
                <a:solidFill>
                  <a:srgbClr val="212121"/>
                </a:solidFill>
                <a:latin typeface="Arial Bold"/>
                <a:ea typeface="Arial Bold"/>
                <a:cs typeface="Arial Bold"/>
                <a:sym typeface="Arial Bold"/>
              </a:rPr>
              <a:t> and </a:t>
            </a:r>
            <a:r>
              <a:rPr sz="2600" b="1" dirty="0">
                <a:solidFill>
                  <a:srgbClr val="212121"/>
                </a:solidFill>
                <a:latin typeface="Arial Bold"/>
                <a:ea typeface="Arial Bold"/>
                <a:cs typeface="Arial Bold"/>
                <a:sym typeface="Arial Bold"/>
              </a:rPr>
              <a:t>data delivery</a:t>
            </a:r>
            <a:r>
              <a:rPr sz="2600" dirty="0">
                <a:solidFill>
                  <a:srgbClr val="212121"/>
                </a:solidFill>
                <a:latin typeface="Arial Bold"/>
                <a:ea typeface="Arial Bold"/>
                <a:cs typeface="Arial Bold"/>
                <a:sym typeface="Arial Bold"/>
              </a:rPr>
              <a:t>.</a:t>
            </a:r>
          </a:p>
        </p:txBody>
      </p:sp>
      <p:graphicFrame>
        <p:nvGraphicFramePr>
          <p:cNvPr id="80" name="Table 80"/>
          <p:cNvGraphicFramePr/>
          <p:nvPr>
            <p:extLst>
              <p:ext uri="{D42A27DB-BD31-4B8C-83A1-F6EECF244321}">
                <p14:modId xmlns:p14="http://schemas.microsoft.com/office/powerpoint/2010/main" val="4073346266"/>
              </p:ext>
            </p:extLst>
          </p:nvPr>
        </p:nvGraphicFramePr>
        <p:xfrm>
          <a:off x="361454" y="1749169"/>
          <a:ext cx="8457365" cy="2286000"/>
        </p:xfrm>
        <a:graphic>
          <a:graphicData uri="http://schemas.openxmlformats.org/drawingml/2006/table">
            <a:tbl>
              <a:tblPr firstRow="1">
                <a:tableStyleId>{4C3C2611-4C71-4FC5-86AE-919BDF0F9419}</a:tableStyleId>
              </a:tblPr>
              <a:tblGrid>
                <a:gridCol w="824864"/>
                <a:gridCol w="1409501"/>
                <a:gridCol w="1244600"/>
                <a:gridCol w="1244600"/>
                <a:gridCol w="1244600"/>
                <a:gridCol w="1244600"/>
                <a:gridCol w="1244600"/>
              </a:tblGrid>
              <a:tr h="313266">
                <a:tc>
                  <a:txBody>
                    <a:bodyPr/>
                    <a:lstStyle/>
                    <a:p>
                      <a:pPr lvl="0" algn="ctr" defTabSz="457200">
                        <a:defRPr sz="1800" b="0" i="0">
                          <a:solidFill>
                            <a:srgbClr val="000000"/>
                          </a:solidFill>
                        </a:defRPr>
                      </a:pPr>
                      <a:r>
                        <a:rPr sz="1000" b="1" dirty="0">
                          <a:latin typeface="CMU Serif Bold Extended Roman"/>
                          <a:ea typeface="CMU Serif Bold Extended Roman"/>
                          <a:cs typeface="CMU Serif Bold Extended Roman"/>
                          <a:sym typeface="CMU Serif Bold Extended Roman"/>
                        </a:rPr>
                        <a:t>Frequency</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25400">
                      <a:solidFill>
                        <a:srgbClr val="515151"/>
                      </a:solidFill>
                      <a:miter lim="400000"/>
                    </a:lnB>
                    <a:solidFill>
                      <a:srgbClr val="FFFFFF"/>
                    </a:solidFill>
                  </a:tcPr>
                </a:tc>
                <a:tc>
                  <a:txBody>
                    <a:bodyPr/>
                    <a:lstStyle/>
                    <a:p>
                      <a:pPr lvl="0" algn="ctr" defTabSz="457200">
                        <a:defRPr sz="1800" b="0" i="0">
                          <a:solidFill>
                            <a:srgbClr val="000000"/>
                          </a:solidFill>
                        </a:defRPr>
                      </a:pPr>
                      <a:r>
                        <a:rPr sz="1000" b="1">
                          <a:latin typeface="CMU Serif Bold Extended Roman"/>
                          <a:ea typeface="CMU Serif Bold Extended Roman"/>
                          <a:cs typeface="CMU Serif Bold Extended Roman"/>
                          <a:sym typeface="CMU Serif Bold Extended Roman"/>
                        </a:rPr>
                        <a:t>Action</a:t>
                      </a:r>
                    </a:p>
                  </a:txBody>
                  <a:tcPr marL="50800" marR="50800" marT="50800" marB="50800" anchor="ctr" horzOverflow="overflow">
                    <a:lnL w="4445">
                      <a:solidFill>
                        <a:srgbClr val="000000"/>
                      </a:solidFill>
                      <a:miter lim="400000"/>
                    </a:lnL>
                    <a:lnR w="25400">
                      <a:solidFill>
                        <a:srgbClr val="515151"/>
                      </a:solidFill>
                      <a:miter lim="400000"/>
                    </a:lnR>
                    <a:lnT w="4445">
                      <a:solidFill>
                        <a:srgbClr val="000000"/>
                      </a:solidFill>
                      <a:miter lim="400000"/>
                    </a:lnT>
                    <a:lnB w="25400">
                      <a:solidFill>
                        <a:srgbClr val="515151"/>
                      </a:solidFill>
                      <a:miter lim="400000"/>
                    </a:lnB>
                    <a:solidFill>
                      <a:srgbClr val="FFFFFF"/>
                    </a:solidFill>
                  </a:tcPr>
                </a:tc>
                <a:tc>
                  <a:txBody>
                    <a:bodyPr/>
                    <a:lstStyle/>
                    <a:p>
                      <a:pPr lvl="0" algn="ctr" defTabSz="457200">
                        <a:defRPr sz="1800" b="0" i="0">
                          <a:solidFill>
                            <a:srgbClr val="000000"/>
                          </a:solidFill>
                        </a:defRPr>
                      </a:pPr>
                      <a:r>
                        <a:rPr sz="1000" b="1">
                          <a:latin typeface="CMU Serif Bold Extended Roman"/>
                          <a:ea typeface="CMU Serif Bold Extended Roman"/>
                          <a:cs typeface="CMU Serif Bold Extended Roman"/>
                          <a:sym typeface="CMU Serif Bold Extended Roman"/>
                        </a:rPr>
                        <a:t>Blood-glucose / Medication log</a:t>
                      </a:r>
                    </a:p>
                  </a:txBody>
                  <a:tcPr marL="50800" marR="50800" marT="50800" marB="50800" anchor="ctr" horzOverflow="overflow">
                    <a:lnL w="25400">
                      <a:solidFill>
                        <a:srgbClr val="515151"/>
                      </a:solidFill>
                      <a:miter lim="400000"/>
                    </a:lnL>
                    <a:lnR w="4445">
                      <a:solidFill>
                        <a:srgbClr val="000000"/>
                      </a:solidFill>
                      <a:miter lim="400000"/>
                    </a:lnR>
                    <a:lnT w="4445">
                      <a:solidFill>
                        <a:srgbClr val="000000"/>
                      </a:solidFill>
                      <a:miter lim="400000"/>
                    </a:lnT>
                    <a:lnB w="25400">
                      <a:solidFill>
                        <a:srgbClr val="515151"/>
                      </a:solidFill>
                      <a:miter lim="400000"/>
                    </a:lnB>
                    <a:solidFill>
                      <a:srgbClr val="FFFFFF"/>
                    </a:solidFill>
                  </a:tcPr>
                </a:tc>
                <a:tc>
                  <a:txBody>
                    <a:bodyPr/>
                    <a:lstStyle/>
                    <a:p>
                      <a:pPr lvl="0" algn="ctr" defTabSz="457200">
                        <a:defRPr sz="1800" b="0" i="0">
                          <a:solidFill>
                            <a:srgbClr val="000000"/>
                          </a:solidFill>
                        </a:defRPr>
                      </a:pPr>
                      <a:r>
                        <a:rPr sz="1000" b="1">
                          <a:latin typeface="CMU Serif Bold Extended Roman"/>
                          <a:ea typeface="CMU Serif Bold Extended Roman"/>
                          <a:cs typeface="CMU Serif Bold Extended Roman"/>
                          <a:sym typeface="CMU Serif Bold Extended Roman"/>
                        </a:rPr>
                        <a:t>Activity log</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25400">
                      <a:solidFill>
                        <a:srgbClr val="515151"/>
                      </a:solidFill>
                      <a:miter lim="400000"/>
                    </a:lnB>
                    <a:solidFill>
                      <a:srgbClr val="FFFFFF"/>
                    </a:solidFill>
                  </a:tcPr>
                </a:tc>
                <a:tc>
                  <a:txBody>
                    <a:bodyPr/>
                    <a:lstStyle/>
                    <a:p>
                      <a:pPr lvl="0" algn="ctr" defTabSz="457200">
                        <a:defRPr sz="1800" b="0" i="0">
                          <a:solidFill>
                            <a:srgbClr val="000000"/>
                          </a:solidFill>
                        </a:defRPr>
                      </a:pPr>
                      <a:r>
                        <a:rPr sz="1000" b="1">
                          <a:latin typeface="CMU Serif Bold Extended Roman"/>
                          <a:ea typeface="CMU Serif Bold Extended Roman"/>
                          <a:cs typeface="CMU Serif Bold Extended Roman"/>
                          <a:sym typeface="CMU Serif Bold Extended Roman"/>
                        </a:rPr>
                        <a:t>Nutrition log</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25400">
                      <a:solidFill>
                        <a:srgbClr val="515151"/>
                      </a:solidFill>
                      <a:miter lim="400000"/>
                    </a:lnB>
                    <a:solidFill>
                      <a:srgbClr val="FFFFFF"/>
                    </a:solidFill>
                  </a:tcPr>
                </a:tc>
                <a:tc>
                  <a:txBody>
                    <a:bodyPr/>
                    <a:lstStyle/>
                    <a:p>
                      <a:pPr lvl="0" algn="ctr" defTabSz="457200">
                        <a:defRPr sz="1800" b="0" i="0">
                          <a:solidFill>
                            <a:srgbClr val="000000"/>
                          </a:solidFill>
                        </a:defRPr>
                      </a:pPr>
                      <a:r>
                        <a:rPr lang="it-IT" sz="1000" b="1" dirty="0" smtClean="0">
                          <a:latin typeface="CMU Serif Bold Extended Roman"/>
                          <a:ea typeface="CMU Serif Bold Extended Roman"/>
                          <a:cs typeface="CMU Serif Bold Extended Roman"/>
                          <a:sym typeface="CMU Serif Bold Extended Roman"/>
                        </a:rPr>
                        <a:t>Feedback from ongoing</a:t>
                      </a:r>
                      <a:r>
                        <a:rPr lang="it-IT" sz="1000" b="1" baseline="0" dirty="0" smtClean="0">
                          <a:latin typeface="CMU Serif Bold Extended Roman"/>
                          <a:ea typeface="CMU Serif Bold Extended Roman"/>
                          <a:cs typeface="CMU Serif Bold Extended Roman"/>
                          <a:sym typeface="CMU Serif Bold Extended Roman"/>
                        </a:rPr>
                        <a:t> status</a:t>
                      </a:r>
                      <a:endParaRPr sz="1000" b="1" dirty="0">
                        <a:latin typeface="CMU Serif Bold Extended Roman"/>
                        <a:ea typeface="CMU Serif Bold Extended Roman"/>
                        <a:cs typeface="CMU Serif Bold Extended Roman"/>
                        <a:sym typeface="CMU Serif Bold Extended Roman"/>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25400">
                      <a:solidFill>
                        <a:srgbClr val="515151"/>
                      </a:solidFill>
                      <a:miter lim="400000"/>
                    </a:lnB>
                    <a:solidFill>
                      <a:srgbClr val="FFFFFF"/>
                    </a:solidFill>
                  </a:tcPr>
                </a:tc>
                <a:tc>
                  <a:txBody>
                    <a:bodyPr/>
                    <a:lstStyle/>
                    <a:p>
                      <a:pPr lvl="0" algn="ctr" defTabSz="457200">
                        <a:defRPr sz="1800" b="0" i="0">
                          <a:solidFill>
                            <a:srgbClr val="000000"/>
                          </a:solidFill>
                        </a:defRPr>
                      </a:pPr>
                      <a:r>
                        <a:rPr sz="1000" b="1">
                          <a:latin typeface="CMU Serif Bold Extended Roman"/>
                          <a:ea typeface="CMU Serif Bold Extended Roman"/>
                          <a:cs typeface="CMU Serif Bold Extended Roman"/>
                          <a:sym typeface="CMU Serif Bold Extended Roman"/>
                        </a:rPr>
                        <a:t>Proper medication</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25400">
                      <a:solidFill>
                        <a:srgbClr val="515151"/>
                      </a:solidFill>
                      <a:miter lim="400000"/>
                    </a:lnB>
                    <a:solidFill>
                      <a:srgbClr val="FFFFFF"/>
                    </a:solidFill>
                  </a:tcPr>
                </a:tc>
              </a:tr>
              <a:tr h="313266">
                <a:tc rowSpan="3">
                  <a:txBody>
                    <a:bodyPr/>
                    <a:lstStyle/>
                    <a:p>
                      <a:pPr lvl="0" algn="ctr" defTabSz="457200">
                        <a:defRPr sz="1800" b="0" i="0"/>
                      </a:pPr>
                      <a:r>
                        <a:rPr sz="1000" b="1">
                          <a:latin typeface="CMU Serif Bold Extended Roman"/>
                          <a:ea typeface="CMU Serif Bold Extended Roman"/>
                          <a:cs typeface="CMU Serif Bold Extended Roman"/>
                          <a:sym typeface="CMU Serif Bold Extended Roman"/>
                        </a:rPr>
                        <a:t>daily</a:t>
                      </a:r>
                    </a:p>
                  </a:txBody>
                  <a:tcPr marL="50800" marR="50800" marT="50800" marB="50800" anchor="ctr" horzOverflow="overflow">
                    <a:lnL w="4445">
                      <a:solidFill>
                        <a:srgbClr val="000000"/>
                      </a:solidFill>
                      <a:miter lim="400000"/>
                    </a:lnL>
                    <a:lnR w="4445">
                      <a:solidFill>
                        <a:srgbClr val="000000"/>
                      </a:solidFill>
                      <a:miter lim="400000"/>
                    </a:lnR>
                    <a:lnT w="25400">
                      <a:solidFill>
                        <a:srgbClr val="515151"/>
                      </a:solidFill>
                      <a:miter lim="400000"/>
                    </a:lnT>
                    <a:lnB w="4445">
                      <a:solidFill>
                        <a:srgbClr val="000000"/>
                      </a:solidFill>
                      <a:miter lim="400000"/>
                    </a:lnB>
                    <a:solidFill>
                      <a:srgbClr val="EBEBEB">
                        <a:alpha val="60000"/>
                      </a:srgbClr>
                    </a:solidFill>
                  </a:tcPr>
                </a:tc>
                <a:tc>
                  <a:txBody>
                    <a:bodyPr/>
                    <a:lstStyle/>
                    <a:p>
                      <a:pPr lvl="0" algn="l" defTabSz="457200">
                        <a:defRPr sz="1800" b="0" i="0"/>
                      </a:pPr>
                      <a:r>
                        <a:rPr sz="1000" b="1">
                          <a:latin typeface="CMU Serif Bold Extended Roman"/>
                          <a:ea typeface="CMU Serif Bold Extended Roman"/>
                          <a:cs typeface="CMU Serif Bold Extended Roman"/>
                          <a:sym typeface="CMU Serif Bold Extended Roman"/>
                        </a:rPr>
                        <a:t>blood-glucose test</a:t>
                      </a:r>
                    </a:p>
                  </a:txBody>
                  <a:tcPr marL="50800" marR="50800" marT="50800" marB="50800" anchor="ctr" horzOverflow="overflow">
                    <a:lnL w="4445">
                      <a:solidFill>
                        <a:srgbClr val="000000"/>
                      </a:solidFill>
                      <a:miter lim="400000"/>
                    </a:lnL>
                    <a:lnR w="25400">
                      <a:solidFill>
                        <a:srgbClr val="515151"/>
                      </a:solidFill>
                      <a:miter lim="400000"/>
                    </a:lnR>
                    <a:lnT w="25400">
                      <a:solidFill>
                        <a:srgbClr val="515151"/>
                      </a:solidFill>
                      <a:miter lim="400000"/>
                    </a:lnT>
                    <a:lnB w="4445">
                      <a:solidFill>
                        <a:srgbClr val="000000"/>
                      </a:solidFill>
                      <a:miter lim="400000"/>
                    </a:lnB>
                    <a:solidFill>
                      <a:srgbClr val="EBEBEB">
                        <a:alpha val="60000"/>
                      </a:srgbClr>
                    </a:solidFill>
                  </a:tcPr>
                </a:tc>
                <a:tc>
                  <a:txBody>
                    <a:bodyPr/>
                    <a:lstStyle/>
                    <a:p>
                      <a:pPr lvl="0" algn="ctr" defTabSz="457200">
                        <a:defRPr sz="1800" b="0" i="0"/>
                      </a:pPr>
                      <a:r>
                        <a:rPr sz="1300" b="1">
                          <a:latin typeface="CMU Serif Bold Extended Roman"/>
                          <a:ea typeface="CMU Serif Bold Extended Roman"/>
                          <a:cs typeface="CMU Serif Bold Extended Roman"/>
                          <a:sym typeface="CMU Serif Bold Extended Roman"/>
                        </a:rPr>
                        <a:t>x</a:t>
                      </a:r>
                    </a:p>
                  </a:txBody>
                  <a:tcPr marL="50800" marR="50800" marT="50800" marB="50800" anchor="ctr" horzOverflow="overflow">
                    <a:lnL w="25400">
                      <a:solidFill>
                        <a:srgbClr val="515151"/>
                      </a:solidFill>
                      <a:miter lim="400000"/>
                    </a:lnL>
                    <a:lnR w="4445">
                      <a:solidFill>
                        <a:srgbClr val="000000"/>
                      </a:solidFill>
                      <a:miter lim="400000"/>
                    </a:lnR>
                    <a:lnT w="25400">
                      <a:solidFill>
                        <a:srgbClr val="515151"/>
                      </a:solidFill>
                      <a:miter lim="400000"/>
                    </a:lnT>
                    <a:lnB w="4445">
                      <a:solidFill>
                        <a:srgbClr val="000000"/>
                      </a:solidFill>
                      <a:miter lim="400000"/>
                    </a:lnB>
                    <a:solidFill>
                      <a:srgbClr val="EBEBEB">
                        <a:alpha val="60000"/>
                      </a:srgbClr>
                    </a:solid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25400">
                      <a:solidFill>
                        <a:srgbClr val="515151"/>
                      </a:solidFill>
                      <a:miter lim="400000"/>
                    </a:lnT>
                    <a:lnB w="4445">
                      <a:solidFill>
                        <a:srgbClr val="000000"/>
                      </a:solidFill>
                      <a:miter lim="400000"/>
                    </a:lnB>
                    <a:solidFill>
                      <a:srgbClr val="EBEBEB">
                        <a:alpha val="60000"/>
                      </a:srgbClr>
                    </a:solid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25400">
                      <a:solidFill>
                        <a:srgbClr val="515151"/>
                      </a:solidFill>
                      <a:miter lim="400000"/>
                    </a:lnT>
                    <a:lnB w="4445">
                      <a:solidFill>
                        <a:srgbClr val="000000"/>
                      </a:solidFill>
                      <a:miter lim="400000"/>
                    </a:lnB>
                    <a:solidFill>
                      <a:srgbClr val="EBEBEB">
                        <a:alpha val="60000"/>
                      </a:srgbClr>
                    </a:solid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25400">
                      <a:solidFill>
                        <a:srgbClr val="515151"/>
                      </a:solidFill>
                      <a:miter lim="400000"/>
                    </a:lnT>
                    <a:lnB w="4445">
                      <a:solidFill>
                        <a:srgbClr val="000000"/>
                      </a:solidFill>
                      <a:miter lim="400000"/>
                    </a:lnB>
                    <a:solidFill>
                      <a:srgbClr val="EBEBEB">
                        <a:alpha val="60000"/>
                      </a:srgbClr>
                    </a:solidFill>
                  </a:tcPr>
                </a:tc>
                <a:tc>
                  <a:txBody>
                    <a:bodyPr/>
                    <a:lstStyle/>
                    <a:p>
                      <a:pPr lvl="0" algn="ctr" defTabSz="457200">
                        <a:defRPr sz="1800" b="0" i="0"/>
                      </a:pPr>
                      <a:r>
                        <a:rPr sz="1300" b="1">
                          <a:latin typeface="CMU Serif Bold Extended Roman"/>
                          <a:ea typeface="CMU Serif Bold Extended Roman"/>
                          <a:cs typeface="CMU Serif Bold Extended Roman"/>
                          <a:sym typeface="CMU Serif Bold Extended Roman"/>
                        </a:rPr>
                        <a:t>x</a:t>
                      </a:r>
                    </a:p>
                  </a:txBody>
                  <a:tcPr marL="50800" marR="50800" marT="50800" marB="50800" anchor="ctr" horzOverflow="overflow">
                    <a:lnL w="4445">
                      <a:solidFill>
                        <a:srgbClr val="000000"/>
                      </a:solidFill>
                      <a:miter lim="400000"/>
                    </a:lnL>
                    <a:lnR w="4445">
                      <a:solidFill>
                        <a:srgbClr val="000000"/>
                      </a:solidFill>
                      <a:miter lim="400000"/>
                    </a:lnR>
                    <a:lnT w="25400">
                      <a:solidFill>
                        <a:srgbClr val="515151"/>
                      </a:solidFill>
                      <a:miter lim="400000"/>
                    </a:lnT>
                    <a:lnB w="4445">
                      <a:solidFill>
                        <a:srgbClr val="000000"/>
                      </a:solidFill>
                      <a:miter lim="400000"/>
                    </a:lnB>
                    <a:solidFill>
                      <a:srgbClr val="EBEBEB">
                        <a:alpha val="60000"/>
                      </a:srgbClr>
                    </a:solidFill>
                  </a:tcPr>
                </a:tc>
              </a:tr>
              <a:tr h="313266">
                <a:tc vMerge="1">
                  <a:txBody>
                    <a:bodyPr/>
                    <a:lstStyle/>
                    <a:p>
                      <a:endParaRPr lang="it-IT"/>
                    </a:p>
                  </a:txBody>
                  <a:tcPr/>
                </a:tc>
                <a:tc>
                  <a:txBody>
                    <a:bodyPr/>
                    <a:lstStyle/>
                    <a:p>
                      <a:pPr lvl="0" algn="l" defTabSz="457200">
                        <a:defRPr sz="1800" b="0" i="0"/>
                      </a:pPr>
                      <a:r>
                        <a:rPr sz="1000" b="1">
                          <a:latin typeface="CMU Serif Bold Extended Roman"/>
                          <a:ea typeface="CMU Serif Bold Extended Roman"/>
                          <a:cs typeface="CMU Serif Bold Extended Roman"/>
                          <a:sym typeface="CMU Serif Bold Extended Roman"/>
                        </a:rPr>
                        <a:t>activity</a:t>
                      </a:r>
                    </a:p>
                  </a:txBody>
                  <a:tcPr marL="50800" marR="50800" marT="50800" marB="50800" anchor="ctr" horzOverflow="overflow">
                    <a:lnL w="4445">
                      <a:solidFill>
                        <a:srgbClr val="000000"/>
                      </a:solidFill>
                      <a:miter lim="400000"/>
                    </a:lnL>
                    <a:lnR w="25400">
                      <a:solidFill>
                        <a:srgbClr val="515151"/>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endParaRPr/>
                    </a:p>
                  </a:txBody>
                  <a:tcPr marL="50800" marR="50800" marT="50800" marB="50800" anchor="ctr" horzOverflow="overflow">
                    <a:lnL w="25400">
                      <a:solidFill>
                        <a:srgbClr val="515151"/>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r>
                        <a:rPr sz="1300" b="1">
                          <a:latin typeface="CMU Serif Bold Extended Roman"/>
                          <a:ea typeface="CMU Serif Bold Extended Roman"/>
                          <a:cs typeface="CMU Serif Bold Extended Roman"/>
                          <a:sym typeface="CMU Serif Bold Extended Roman"/>
                        </a:rPr>
                        <a:t>x</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r>
                        <a:rPr sz="1300" b="1">
                          <a:latin typeface="CMU Serif Bold Extended Roman"/>
                          <a:ea typeface="CMU Serif Bold Extended Roman"/>
                          <a:cs typeface="CMU Serif Bold Extended Roman"/>
                          <a:sym typeface="CMU Serif Bold Extended Roman"/>
                        </a:rPr>
                        <a:t>x</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r>
              <a:tr h="313266">
                <a:tc vMerge="1">
                  <a:txBody>
                    <a:bodyPr/>
                    <a:lstStyle/>
                    <a:p>
                      <a:endParaRPr lang="it-IT"/>
                    </a:p>
                  </a:txBody>
                  <a:tcPr/>
                </a:tc>
                <a:tc>
                  <a:txBody>
                    <a:bodyPr/>
                    <a:lstStyle/>
                    <a:p>
                      <a:pPr lvl="0" algn="l" defTabSz="457200">
                        <a:defRPr sz="1800" b="0" i="0"/>
                      </a:pPr>
                      <a:r>
                        <a:rPr sz="1000" b="1">
                          <a:latin typeface="CMU Serif Bold Extended Roman"/>
                          <a:ea typeface="CMU Serif Bold Extended Roman"/>
                          <a:cs typeface="CMU Serif Bold Extended Roman"/>
                          <a:sym typeface="CMU Serif Bold Extended Roman"/>
                        </a:rPr>
                        <a:t>nutrition</a:t>
                      </a:r>
                    </a:p>
                  </a:txBody>
                  <a:tcPr marL="50800" marR="50800" marT="50800" marB="50800" anchor="ctr" horzOverflow="overflow">
                    <a:lnL w="4445">
                      <a:solidFill>
                        <a:srgbClr val="000000"/>
                      </a:solidFill>
                      <a:miter lim="400000"/>
                    </a:lnL>
                    <a:lnR w="25400">
                      <a:solidFill>
                        <a:srgbClr val="515151"/>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endParaRPr/>
                    </a:p>
                  </a:txBody>
                  <a:tcPr marL="50800" marR="50800" marT="50800" marB="50800" anchor="ctr" horzOverflow="overflow">
                    <a:lnL w="25400">
                      <a:solidFill>
                        <a:srgbClr val="515151"/>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r>
                        <a:rPr sz="1300" b="1">
                          <a:latin typeface="CMU Serif Bold Extended Roman"/>
                          <a:ea typeface="CMU Serif Bold Extended Roman"/>
                          <a:cs typeface="CMU Serif Bold Extended Roman"/>
                          <a:sym typeface="CMU Serif Bold Extended Roman"/>
                        </a:rPr>
                        <a:t>x</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c>
                  <a:txBody>
                    <a:bodyPr/>
                    <a:lstStyle/>
                    <a:p>
                      <a:pPr lvl="0" algn="ctr" defTabSz="457200">
                        <a:defRPr sz="1800" b="0" i="0"/>
                      </a:pPr>
                      <a:r>
                        <a:rPr sz="1300" b="1">
                          <a:latin typeface="CMU Serif Bold Extended Roman"/>
                          <a:ea typeface="CMU Serif Bold Extended Roman"/>
                          <a:cs typeface="CMU Serif Bold Extended Roman"/>
                          <a:sym typeface="CMU Serif Bold Extended Roman"/>
                        </a:rPr>
                        <a:t>x</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EBEBEB">
                        <a:alpha val="60000"/>
                      </a:srgbClr>
                    </a:solidFill>
                  </a:tcPr>
                </a:tc>
              </a:tr>
              <a:tr h="313266">
                <a:tc rowSpan="2">
                  <a:txBody>
                    <a:bodyPr/>
                    <a:lstStyle/>
                    <a:p>
                      <a:pPr lvl="0" algn="ctr" defTabSz="457200">
                        <a:defRPr sz="1800" b="0" i="0"/>
                      </a:pPr>
                      <a:r>
                        <a:rPr sz="1000" b="1">
                          <a:latin typeface="CMU Serif Bold Extended Roman"/>
                          <a:ea typeface="CMU Serif Bold Extended Roman"/>
                          <a:cs typeface="CMU Serif Bold Extended Roman"/>
                          <a:sym typeface="CMU Serif Bold Extended Roman"/>
                        </a:rPr>
                        <a:t>long   term</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lvl="0" algn="l" defTabSz="457200">
                        <a:defRPr sz="1800" b="0" i="0"/>
                      </a:pPr>
                      <a:r>
                        <a:rPr sz="1000" b="1">
                          <a:latin typeface="CMU Serif Bold Extended Roman"/>
                          <a:ea typeface="CMU Serif Bold Extended Roman"/>
                          <a:cs typeface="CMU Serif Bold Extended Roman"/>
                          <a:sym typeface="CMU Serif Bold Extended Roman"/>
                        </a:rPr>
                        <a:t>prescription</a:t>
                      </a:r>
                    </a:p>
                  </a:txBody>
                  <a:tcPr marL="50800" marR="50800" marT="50800" marB="50800" anchor="ctr" horzOverflow="overflow">
                    <a:lnL w="4445">
                      <a:solidFill>
                        <a:srgbClr val="000000"/>
                      </a:solidFill>
                      <a:miter lim="400000"/>
                    </a:lnL>
                    <a:lnR w="25400">
                      <a:solidFill>
                        <a:srgbClr val="515151"/>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endParaRPr/>
                    </a:p>
                  </a:txBody>
                  <a:tcPr marL="50800" marR="50800" marT="50800" marB="50800" anchor="ctr" horzOverflow="overflow">
                    <a:lnL w="25400">
                      <a:solidFill>
                        <a:srgbClr val="515151"/>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r>
                        <a:rPr sz="1300" b="1">
                          <a:latin typeface="CMU Serif Bold Extended Roman"/>
                          <a:ea typeface="CMU Serif Bold Extended Roman"/>
                          <a:cs typeface="CMU Serif Bold Extended Roman"/>
                          <a:sym typeface="CMU Serif Bold Extended Roman"/>
                        </a:rPr>
                        <a:t>x</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r>
                        <a:rPr sz="1300" b="1">
                          <a:latin typeface="CMU Serif Bold Extended Roman"/>
                          <a:ea typeface="CMU Serif Bold Extended Roman"/>
                          <a:cs typeface="CMU Serif Bold Extended Roman"/>
                          <a:sym typeface="CMU Serif Bold Extended Roman"/>
                        </a:rPr>
                        <a:t>x</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313266">
                <a:tc vMerge="1">
                  <a:txBody>
                    <a:bodyPr/>
                    <a:lstStyle/>
                    <a:p>
                      <a:endParaRPr lang="it-IT"/>
                    </a:p>
                  </a:txBody>
                  <a:tcPr/>
                </a:tc>
                <a:tc>
                  <a:txBody>
                    <a:bodyPr/>
                    <a:lstStyle/>
                    <a:p>
                      <a:pPr lvl="0" algn="l" defTabSz="457200">
                        <a:defRPr sz="1800" b="0" i="0"/>
                      </a:pPr>
                      <a:r>
                        <a:rPr sz="1000" b="1">
                          <a:latin typeface="CMU Serif Bold Extended Roman"/>
                          <a:ea typeface="CMU Serif Bold Extended Roman"/>
                          <a:cs typeface="CMU Serif Bold Extended Roman"/>
                          <a:sym typeface="CMU Serif Bold Extended Roman"/>
                        </a:rPr>
                        <a:t>comorbidities</a:t>
                      </a:r>
                    </a:p>
                  </a:txBody>
                  <a:tcPr marL="50800" marR="50800" marT="50800" marB="50800" anchor="ctr" horzOverflow="overflow">
                    <a:lnL w="4445">
                      <a:solidFill>
                        <a:srgbClr val="000000"/>
                      </a:solidFill>
                      <a:miter lim="400000"/>
                    </a:lnL>
                    <a:lnR w="25400">
                      <a:solidFill>
                        <a:srgbClr val="515151"/>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endParaRPr/>
                    </a:p>
                  </a:txBody>
                  <a:tcPr marL="50800" marR="50800" marT="50800" marB="50800" anchor="ctr" horzOverflow="overflow">
                    <a:lnL w="25400">
                      <a:solidFill>
                        <a:srgbClr val="515151"/>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lvl="0" algn="ctr" defTabSz="457200">
                        <a:defRPr sz="1800" b="0" i="0"/>
                      </a:pPr>
                      <a:r>
                        <a:rPr sz="1300" b="1" dirty="0">
                          <a:latin typeface="CMU Serif Bold Extended Roman"/>
                          <a:ea typeface="CMU Serif Bold Extended Roman"/>
                          <a:cs typeface="CMU Serif Bold Extended Roman"/>
                          <a:sym typeface="CMU Serif Bold Extended Roman"/>
                        </a:rPr>
                        <a:t>x</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9998074" y="6613525"/>
            <a:ext cx="127001" cy="22195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spcBef>
                <a:spcPts val="300"/>
              </a:spcBef>
              <a:defRPr sz="1600">
                <a:solidFill>
                  <a:srgbClr val="FF9900"/>
                </a:solidFill>
                <a:latin typeface="Arial Bold"/>
                <a:ea typeface="Arial Bold"/>
                <a:cs typeface="Arial Bold"/>
                <a:sym typeface="Arial Bold"/>
              </a:defRPr>
            </a:lvl1pPr>
          </a:lstStyle>
          <a:p>
            <a:pPr lvl="0">
              <a:defRPr sz="1800">
                <a:solidFill>
                  <a:srgbClr val="000000"/>
                </a:solidFill>
              </a:defRPr>
            </a:pPr>
            <a:r>
              <a:rPr sz="1600">
                <a:solidFill>
                  <a:srgbClr val="FF9900"/>
                </a:solidFill>
              </a:rPr>
              <a:t>2</a:t>
            </a:r>
          </a:p>
        </p:txBody>
      </p:sp>
      <p:sp>
        <p:nvSpPr>
          <p:cNvPr id="83" name="Shape 83"/>
          <p:cNvSpPr>
            <a:spLocks noGrp="1"/>
          </p:cNvSpPr>
          <p:nvPr>
            <p:ph type="title" idx="4294967295"/>
          </p:nvPr>
        </p:nvSpPr>
        <p:spPr>
          <a:xfrm>
            <a:off x="719136" y="260349"/>
            <a:ext cx="7453315" cy="338140"/>
          </a:xfrm>
          <a:prstGeom prst="rect">
            <a:avLst/>
          </a:prstGeom>
        </p:spPr>
        <p:txBody>
          <a:bodyPr lIns="0" tIns="0" rIns="0" bIns="0" anchor="t"/>
          <a:lstStyle/>
          <a:p>
            <a:pPr lvl="0" algn="l">
              <a:defRPr sz="1800"/>
            </a:pPr>
            <a:r>
              <a:rPr sz="2200">
                <a:solidFill>
                  <a:srgbClr val="003F6E"/>
                </a:solidFill>
                <a:latin typeface="Arial Bold"/>
                <a:ea typeface="Arial Bold"/>
                <a:cs typeface="Arial Bold"/>
                <a:sym typeface="Arial Bold"/>
              </a:rPr>
              <a:t>Methods </a:t>
            </a:r>
            <a:r>
              <a:rPr>
                <a:solidFill>
                  <a:srgbClr val="003F6E"/>
                </a:solidFill>
                <a:latin typeface="Arial Bold"/>
                <a:ea typeface="Arial Bold"/>
                <a:cs typeface="Arial Bold"/>
                <a:sym typeface="Arial Bold"/>
              </a:rPr>
              <a:t>— Catalog of apps for diabetes management</a:t>
            </a:r>
          </a:p>
        </p:txBody>
      </p:sp>
      <p:sp>
        <p:nvSpPr>
          <p:cNvPr id="84" name="Shape 84"/>
          <p:cNvSpPr/>
          <p:nvPr/>
        </p:nvSpPr>
        <p:spPr>
          <a:xfrm>
            <a:off x="2411760" y="2647950"/>
            <a:ext cx="4545077" cy="15621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ctr">
              <a:defRPr sz="1800"/>
            </a:pPr>
            <a:r>
              <a:rPr sz="3000" dirty="0"/>
              <a:t>Catalog of apps </a:t>
            </a:r>
          </a:p>
          <a:p>
            <a:pPr lvl="0" algn="ctr">
              <a:defRPr sz="1800"/>
            </a:pPr>
            <a:r>
              <a:rPr sz="3000" dirty="0"/>
              <a:t>for diabetes management</a:t>
            </a:r>
          </a:p>
          <a:p>
            <a:pPr lvl="0" algn="ctr">
              <a:defRPr sz="1800"/>
            </a:pPr>
            <a:r>
              <a:rPr sz="3000" dirty="0"/>
              <a:t>available on App Store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175</TotalTime>
  <Words>979</Words>
  <Application>Microsoft Office PowerPoint</Application>
  <PresentationFormat>On-screen Show (4:3)</PresentationFormat>
  <Paragraphs>278</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vt:lpstr>
      <vt:lpstr>PowerPoint Presentation</vt:lpstr>
      <vt:lpstr>Table of contents</vt:lpstr>
      <vt:lpstr>Introduction</vt:lpstr>
      <vt:lpstr>Introduction</vt:lpstr>
      <vt:lpstr>Goals</vt:lpstr>
      <vt:lpstr>Methods — Diabetic patient management knowledge schema</vt:lpstr>
      <vt:lpstr>Methods — Diabetes self-management schema</vt:lpstr>
      <vt:lpstr>Methods — Diabetes self-management schema</vt:lpstr>
      <vt:lpstr>Methods — Catalog of apps for diabetes management</vt:lpstr>
      <vt:lpstr>Methods — Catalog of apps for diabetes management</vt:lpstr>
      <vt:lpstr>Methods — Catalog of apps for diabetes management</vt:lpstr>
      <vt:lpstr>Results — Catalog of apps for diabetes management </vt:lpstr>
      <vt:lpstr>Results — Catalog of apps for diabetes management </vt:lpstr>
      <vt:lpstr>Results — Catalog of apps for diabetes management </vt:lpstr>
      <vt:lpstr>Results — Catalog of apps for diabetes management </vt:lpstr>
      <vt:lpstr>Results — Catalog of apps for diabetes management </vt:lpstr>
      <vt:lpstr>Results — Catalog of apps for diabetes management </vt:lpstr>
      <vt:lpstr>Results — Catalog of apps for diabetes management </vt:lpstr>
      <vt:lpstr>Methods — One-shot pictorial schema</vt:lpstr>
      <vt:lpstr>Methods — One-shot pictorial schema</vt:lpstr>
      <vt:lpstr>Methods — One-shot pictorial schema (functional)</vt:lpstr>
      <vt:lpstr>Methods — One-shot pictorial schema (usability)</vt:lpstr>
      <vt:lpstr>Results — One-shot pictorial schema </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Andrea</cp:lastModifiedBy>
  <cp:revision>33</cp:revision>
  <dcterms:modified xsi:type="dcterms:W3CDTF">2014-09-15T14:50:08Z</dcterms:modified>
</cp:coreProperties>
</file>